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7" r:id="rId3"/>
    <p:sldMasterId id="2147483691" r:id="rId4"/>
  </p:sldMasterIdLst>
  <p:notesMasterIdLst>
    <p:notesMasterId r:id="rId57"/>
  </p:notesMasterIdLst>
  <p:sldIdLst>
    <p:sldId id="257" r:id="rId5"/>
    <p:sldId id="283" r:id="rId6"/>
    <p:sldId id="393" r:id="rId7"/>
    <p:sldId id="445" r:id="rId8"/>
    <p:sldId id="293" r:id="rId9"/>
    <p:sldId id="294" r:id="rId10"/>
    <p:sldId id="416" r:id="rId11"/>
    <p:sldId id="418" r:id="rId12"/>
    <p:sldId id="417" r:id="rId13"/>
    <p:sldId id="419" r:id="rId14"/>
    <p:sldId id="356" r:id="rId15"/>
    <p:sldId id="464" r:id="rId16"/>
    <p:sldId id="400" r:id="rId17"/>
    <p:sldId id="426" r:id="rId18"/>
    <p:sldId id="427" r:id="rId19"/>
    <p:sldId id="430" r:id="rId20"/>
    <p:sldId id="431" r:id="rId21"/>
    <p:sldId id="432" r:id="rId22"/>
    <p:sldId id="442" r:id="rId23"/>
    <p:sldId id="428" r:id="rId24"/>
    <p:sldId id="429" r:id="rId25"/>
    <p:sldId id="443" r:id="rId26"/>
    <p:sldId id="444" r:id="rId27"/>
    <p:sldId id="441" r:id="rId28"/>
    <p:sldId id="466" r:id="rId29"/>
    <p:sldId id="449" r:id="rId30"/>
    <p:sldId id="450" r:id="rId31"/>
    <p:sldId id="451" r:id="rId32"/>
    <p:sldId id="452" r:id="rId33"/>
    <p:sldId id="453" r:id="rId34"/>
    <p:sldId id="454" r:id="rId35"/>
    <p:sldId id="455" r:id="rId36"/>
    <p:sldId id="456" r:id="rId37"/>
    <p:sldId id="457" r:id="rId38"/>
    <p:sldId id="465" r:id="rId39"/>
    <p:sldId id="446" r:id="rId40"/>
    <p:sldId id="447" r:id="rId41"/>
    <p:sldId id="448" r:id="rId42"/>
    <p:sldId id="355" r:id="rId43"/>
    <p:sldId id="365" r:id="rId44"/>
    <p:sldId id="463" r:id="rId45"/>
    <p:sldId id="467" r:id="rId46"/>
    <p:sldId id="468" r:id="rId47"/>
    <p:sldId id="440" r:id="rId48"/>
    <p:sldId id="399" r:id="rId49"/>
    <p:sldId id="469" r:id="rId50"/>
    <p:sldId id="458" r:id="rId51"/>
    <p:sldId id="459" r:id="rId52"/>
    <p:sldId id="461" r:id="rId53"/>
    <p:sldId id="462" r:id="rId54"/>
    <p:sldId id="364" r:id="rId55"/>
    <p:sldId id="284" r:id="rId56"/>
  </p:sldIdLst>
  <p:sldSz cx="9144000" cy="6858000" type="screen4x3"/>
  <p:notesSz cx="6858000" cy="9144000"/>
  <p:defaultTextStyle>
    <a:defPPr>
      <a:defRPr lang="de-DE"/>
    </a:defPPr>
    <a:lvl1pPr marL="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136" autoAdjust="0"/>
  </p:normalViewPr>
  <p:slideViewPr>
    <p:cSldViewPr snapToGrid="0" snapToObjects="1">
      <p:cViewPr varScale="1">
        <p:scale>
          <a:sx n="80" d="100"/>
          <a:sy n="80" d="100"/>
        </p:scale>
        <p:origin x="9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0F5E4-9267-E149-90E3-05218C28B510}" type="datetimeFigureOut">
              <a:rPr lang="de-DE" smtClean="0"/>
              <a:t>11.03.2020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99112-6044-1E47-9C99-5F92424E13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624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28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99112-6044-1E47-9C99-5F92424E138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19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56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403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26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99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961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007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823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502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36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2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078460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562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821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8525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159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0921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840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99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322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42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299863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43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69035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C1306-517D-4E70-88A7-FE77E29FF73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84271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559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45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042331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46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357434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47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0616482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48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5822773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49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2222551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50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997265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695325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19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546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5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861180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6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943984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7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530542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8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706178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96234F-1E4C-194B-A0DD-CD673454FD00}" type="slidenum">
              <a:rPr lang="de-DE" sz="1200"/>
              <a:pPr eaLnBrk="1" hangingPunct="1"/>
              <a:t>9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917624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7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4573-255C-4A83-9336-F60357B15EB3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3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00C6-25D5-4287-9C97-6F64BD0A4AF0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6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77280" y="2481381"/>
            <a:ext cx="2073600" cy="600399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6480" y="2481381"/>
            <a:ext cx="6082560" cy="600399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127DF-7A6B-4127-8A84-FFAE1273B646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31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777600" y="1522240"/>
            <a:ext cx="7790400" cy="4452948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  <a:lvl2pPr marL="0" indent="0">
              <a:spcAft>
                <a:spcPts val="2177"/>
              </a:spcAft>
              <a:buNone/>
              <a:defRPr sz="4400">
                <a:latin typeface="Geogrotesque SemiBold" pitchFamily="34" charset="0"/>
              </a:defRPr>
            </a:lvl2pPr>
            <a:lvl3pPr marL="424435" indent="-310981">
              <a:lnSpc>
                <a:spcPct val="150000"/>
              </a:lnSpc>
              <a:buFontTx/>
              <a:buBlip>
                <a:blip r:embed="rId2"/>
              </a:buBlip>
              <a:defRPr lang="en-US" sz="1800" baseline="0" dirty="0" smtClean="0">
                <a:latin typeface="+mn-lt"/>
              </a:defRPr>
            </a:lvl3pPr>
            <a:lvl4pPr marL="750923" indent="-310981">
              <a:buFontTx/>
              <a:buBlip>
                <a:blip r:embed="rId2"/>
              </a:buBlip>
              <a:defRPr sz="2000">
                <a:latin typeface="+mn-lt"/>
              </a:defRPr>
            </a:lvl4pPr>
            <a:lvl5pPr marL="1305954" indent="-310981">
              <a:buFontTx/>
              <a:buBlip>
                <a:blip r:embed="rId2"/>
              </a:buBlip>
              <a:defRPr sz="1800">
                <a:latin typeface="+mn-lt"/>
              </a:defRPr>
            </a:lvl5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marL="424435" lvl="2" indent="-310981">
              <a:lnSpc>
                <a:spcPct val="110000"/>
              </a:lnSpc>
              <a:spcBef>
                <a:spcPts val="544"/>
              </a:spcBef>
              <a:spcAft>
                <a:spcPts val="544"/>
              </a:spcAft>
              <a:buFontTx/>
              <a:buBlip>
                <a:blip r:embed="rId2"/>
              </a:buBlip>
            </a:pPr>
            <a:r>
              <a:rPr lang="en-US" noProof="0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r>
              <a:rPr lang="en-US" dirty="0"/>
              <a:t>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mal </a:t>
            </a:r>
            <a:r>
              <a:rPr lang="en-US" dirty="0" err="1"/>
              <a:t>länger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und </a:t>
            </a:r>
            <a:r>
              <a:rPr lang="en-US" dirty="0" err="1"/>
              <a:t>dann</a:t>
            </a:r>
            <a:r>
              <a:rPr lang="en-US" dirty="0"/>
              <a:t> muss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immernoch</a:t>
            </a:r>
            <a:r>
              <a:rPr lang="en-US" dirty="0"/>
              <a:t> auf die </a:t>
            </a:r>
            <a:r>
              <a:rPr lang="en-US" dirty="0" err="1"/>
              <a:t>Zeile</a:t>
            </a:r>
            <a:r>
              <a:rPr lang="en-US" dirty="0"/>
              <a:t> </a:t>
            </a:r>
            <a:r>
              <a:rPr lang="en-US" dirty="0" err="1"/>
              <a:t>passen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74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7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B595-D666-4727-9F1D-0CCB887E2E03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69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3CB2-7E93-43C8-AFD6-84489CF9EA52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64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2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39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5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2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784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24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12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38B1-933F-441E-AAD5-D7A4F6CE4B09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40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6483" y="1604331"/>
            <a:ext cx="3954240" cy="397769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48963" y="1604331"/>
            <a:ext cx="3954240" cy="397769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EDD6-8EF9-4930-B3E2-6A313F634F73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13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8FE5-7D21-4406-9943-1205528898D2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71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384C9-EA69-44B6-A6CB-AF38EA437328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48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38C5-1605-4209-93BF-A1997F635FCC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7787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8978A-6713-4C78-A9CB-F9A7F842A3F6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85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06C9-9DAD-45CB-8F8C-5B44E011CB98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89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DA4A7-3BFA-44DC-A66E-9EB99035CB2F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58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7F76-F26C-4AA5-AD5C-594417FD6EAE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29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27682" y="-1667693"/>
            <a:ext cx="2089440" cy="7249721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6480" y="-1667693"/>
            <a:ext cx="6132960" cy="7249721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F4B5-6B97-437E-947A-EC90103150F6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95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777600" y="1522240"/>
            <a:ext cx="7790400" cy="4452948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  <a:lvl2pPr marL="0" indent="0">
              <a:spcAft>
                <a:spcPts val="2177"/>
              </a:spcAft>
              <a:buNone/>
              <a:defRPr sz="4400">
                <a:latin typeface="Geogrotesque SemiBold" pitchFamily="34" charset="0"/>
              </a:defRPr>
            </a:lvl2pPr>
            <a:lvl3pPr marL="424435" indent="-310981">
              <a:lnSpc>
                <a:spcPct val="150000"/>
              </a:lnSpc>
              <a:buFontTx/>
              <a:buBlip>
                <a:blip r:embed="rId2"/>
              </a:buBlip>
              <a:defRPr lang="en-US" sz="1800" baseline="0" dirty="0" smtClean="0">
                <a:latin typeface="+mn-lt"/>
              </a:defRPr>
            </a:lvl3pPr>
            <a:lvl4pPr marL="750923" indent="-310981">
              <a:buFontTx/>
              <a:buBlip>
                <a:blip r:embed="rId2"/>
              </a:buBlip>
              <a:defRPr sz="2000">
                <a:latin typeface="+mn-lt"/>
              </a:defRPr>
            </a:lvl4pPr>
            <a:lvl5pPr marL="1305954" indent="-310981">
              <a:buFontTx/>
              <a:buBlip>
                <a:blip r:embed="rId2"/>
              </a:buBlip>
              <a:defRPr sz="1800">
                <a:latin typeface="+mn-lt"/>
              </a:defRPr>
            </a:lvl5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marL="424435" lvl="2" indent="-310981">
              <a:lnSpc>
                <a:spcPct val="110000"/>
              </a:lnSpc>
              <a:spcBef>
                <a:spcPts val="544"/>
              </a:spcBef>
              <a:spcAft>
                <a:spcPts val="544"/>
              </a:spcAft>
              <a:buFontTx/>
              <a:buBlip>
                <a:blip r:embed="rId2"/>
              </a:buBlip>
            </a:pPr>
            <a:r>
              <a:rPr lang="en-US" noProof="0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r>
              <a:rPr lang="en-US" dirty="0"/>
              <a:t>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mal </a:t>
            </a:r>
            <a:r>
              <a:rPr lang="en-US" dirty="0" err="1"/>
              <a:t>länger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und </a:t>
            </a:r>
            <a:r>
              <a:rPr lang="en-US" dirty="0" err="1"/>
              <a:t>dann</a:t>
            </a:r>
            <a:r>
              <a:rPr lang="en-US" dirty="0"/>
              <a:t> muss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immernoch</a:t>
            </a:r>
            <a:r>
              <a:rPr lang="en-US" dirty="0"/>
              <a:t> auf die </a:t>
            </a:r>
            <a:r>
              <a:rPr lang="en-US" dirty="0" err="1"/>
              <a:t>Zeile</a:t>
            </a:r>
            <a:r>
              <a:rPr lang="en-US" dirty="0"/>
              <a:t> </a:t>
            </a:r>
            <a:r>
              <a:rPr lang="en-US" dirty="0" err="1"/>
              <a:t>passen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086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926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777600" y="1522240"/>
            <a:ext cx="7790400" cy="4452948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  <a:lvl2pPr marL="0" indent="0">
              <a:spcAft>
                <a:spcPts val="2177"/>
              </a:spcAft>
              <a:buNone/>
              <a:defRPr sz="4400">
                <a:latin typeface="Geogrotesque SemiBold" pitchFamily="34" charset="0"/>
              </a:defRPr>
            </a:lvl2pPr>
            <a:lvl3pPr marL="424435" indent="-310981">
              <a:lnSpc>
                <a:spcPct val="150000"/>
              </a:lnSpc>
              <a:buFontTx/>
              <a:buBlip>
                <a:blip r:embed="rId2"/>
              </a:buBlip>
              <a:defRPr lang="en-US" sz="1800" baseline="0" dirty="0" smtClean="0">
                <a:latin typeface="+mn-lt"/>
              </a:defRPr>
            </a:lvl3pPr>
            <a:lvl4pPr marL="750923" indent="-310981">
              <a:buFontTx/>
              <a:buBlip>
                <a:blip r:embed="rId2"/>
              </a:buBlip>
              <a:defRPr sz="2000">
                <a:latin typeface="+mn-lt"/>
              </a:defRPr>
            </a:lvl4pPr>
            <a:lvl5pPr marL="1305954" indent="-310981">
              <a:buFontTx/>
              <a:buBlip>
                <a:blip r:embed="rId2"/>
              </a:buBlip>
              <a:defRPr sz="1800">
                <a:latin typeface="+mn-lt"/>
              </a:defRPr>
            </a:lvl5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marL="424435" lvl="2" indent="-310981">
              <a:lnSpc>
                <a:spcPct val="110000"/>
              </a:lnSpc>
              <a:spcBef>
                <a:spcPts val="544"/>
              </a:spcBef>
              <a:spcAft>
                <a:spcPts val="544"/>
              </a:spcAft>
              <a:buFontTx/>
              <a:buBlip>
                <a:blip r:embed="rId2"/>
              </a:buBlip>
            </a:pPr>
            <a:r>
              <a:rPr lang="en-US" noProof="0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r>
              <a:rPr lang="en-US" dirty="0"/>
              <a:t>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mal </a:t>
            </a:r>
            <a:r>
              <a:rPr lang="en-US" dirty="0" err="1"/>
              <a:t>länger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und </a:t>
            </a:r>
            <a:r>
              <a:rPr lang="en-US" dirty="0" err="1"/>
              <a:t>dann</a:t>
            </a:r>
            <a:r>
              <a:rPr lang="en-US" dirty="0"/>
              <a:t> muss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immernoch</a:t>
            </a:r>
            <a:r>
              <a:rPr lang="en-US" dirty="0"/>
              <a:t> auf die </a:t>
            </a:r>
            <a:r>
              <a:rPr lang="en-US" dirty="0" err="1"/>
              <a:t>Zeile</a:t>
            </a:r>
            <a:r>
              <a:rPr lang="en-US" dirty="0"/>
              <a:t> </a:t>
            </a:r>
            <a:r>
              <a:rPr lang="en-US" dirty="0" err="1"/>
              <a:t>passen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0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325477" y="6278726"/>
            <a:ext cx="1050012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726"/>
            <a:fld id="{65001F23-240F-439B-9DD4-7636FC4CD399}" type="slidenum">
              <a:rPr lang="de-DE" sz="1633" smtClean="0">
                <a:solidFill>
                  <a:srgbClr val="000000"/>
                </a:solidFill>
              </a:rPr>
              <a:pPr defTabSz="414726"/>
              <a:t>‹Nr.›</a:t>
            </a:fld>
            <a:endParaRPr lang="de-DE" sz="1633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 userDrawn="1"/>
        </p:nvSpPr>
        <p:spPr>
          <a:xfrm>
            <a:off x="4928256" y="6292903"/>
            <a:ext cx="3960577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4726"/>
            <a:r>
              <a:rPr lang="de-DE" sz="1633">
                <a:solidFill>
                  <a:srgbClr val="000000"/>
                </a:solidFill>
                <a:latin typeface="Geogrotesque SemiBold" pitchFamily="34" charset="0"/>
              </a:rPr>
              <a:t>GST</a:t>
            </a:r>
            <a:r>
              <a:rPr lang="de-DE" sz="1633">
                <a:solidFill>
                  <a:srgbClr val="000000"/>
                </a:solidFill>
              </a:rPr>
              <a:t> | Geosciences in Space and Time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777600" y="1522240"/>
            <a:ext cx="7790400" cy="4452948"/>
          </a:xfrm>
          <a:prstGeom prst="rect">
            <a:avLst/>
          </a:prstGeom>
        </p:spPr>
        <p:txBody>
          <a:bodyPr/>
          <a:lstStyle>
            <a:lvl1pPr>
              <a:defRPr sz="2721"/>
            </a:lvl1pPr>
            <a:lvl2pPr marL="0" indent="0">
              <a:spcAft>
                <a:spcPts val="2177"/>
              </a:spcAft>
              <a:buNone/>
              <a:defRPr sz="4354">
                <a:latin typeface="Geogrotesque SemiBold" pitchFamily="34" charset="0"/>
              </a:defRPr>
            </a:lvl2pPr>
            <a:lvl3pPr marL="424523" indent="-311045">
              <a:lnSpc>
                <a:spcPct val="150000"/>
              </a:lnSpc>
              <a:buFontTx/>
              <a:buBlip>
                <a:blip r:embed="rId2"/>
              </a:buBlip>
              <a:defRPr lang="en-US" sz="1814" baseline="0" dirty="0" smtClean="0">
                <a:latin typeface="+mn-lt"/>
              </a:defRPr>
            </a:lvl3pPr>
            <a:lvl4pPr marL="751079" indent="-311045">
              <a:buFontTx/>
              <a:buBlip>
                <a:blip r:embed="rId2"/>
              </a:buBlip>
              <a:defRPr sz="1996">
                <a:latin typeface="+mn-lt"/>
              </a:defRPr>
            </a:lvl4pPr>
            <a:lvl5pPr marL="1306224" indent="-311045">
              <a:buFontTx/>
              <a:buBlip>
                <a:blip r:embed="rId2"/>
              </a:buBlip>
              <a:defRPr sz="1814">
                <a:latin typeface="+mn-lt"/>
              </a:defRPr>
            </a:lvl5pPr>
            <a:lvl6pPr marL="1469502" indent="-311045">
              <a:buFont typeface="Arial" panose="020B0604020202020204" pitchFamily="34" charset="0"/>
              <a:buChar char="•"/>
              <a:defRPr lang="en-US" sz="1814" dirty="0" smtClean="0">
                <a:latin typeface="+mn-lt"/>
              </a:defRPr>
            </a:lvl6pPr>
            <a:lvl7pPr marL="1158457" indent="0">
              <a:buFont typeface="Arial" panose="020B0604020202020204" pitchFamily="34" charset="0"/>
              <a:buNone/>
              <a:defRPr sz="1814">
                <a:latin typeface="+mn-lt"/>
              </a:defRPr>
            </a:lvl7pPr>
            <a:lvl8pPr marL="1632780" indent="-311045">
              <a:buFont typeface="Arial" panose="020B0604020202020204" pitchFamily="34" charset="0"/>
              <a:buChar char="•"/>
              <a:defRPr lang="en-US" sz="1814" dirty="0">
                <a:latin typeface="+mn-lt"/>
              </a:defRPr>
            </a:lvl8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marL="424523" lvl="2" indent="-311045">
              <a:lnSpc>
                <a:spcPct val="110000"/>
              </a:lnSpc>
              <a:spcBef>
                <a:spcPts val="544"/>
              </a:spcBef>
              <a:spcAft>
                <a:spcPts val="544"/>
              </a:spcAft>
              <a:buFontTx/>
              <a:buBlip>
                <a:blip r:embed="rId2"/>
              </a:buBlip>
            </a:pPr>
            <a:r>
              <a:rPr lang="en-US" noProof="0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r>
              <a:rPr lang="en-US" dirty="0"/>
              <a:t>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mal </a:t>
            </a:r>
            <a:r>
              <a:rPr lang="en-US" dirty="0" err="1"/>
              <a:t>länger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und </a:t>
            </a:r>
            <a:r>
              <a:rPr lang="en-US" dirty="0" err="1"/>
              <a:t>dann</a:t>
            </a:r>
            <a:r>
              <a:rPr lang="en-US" dirty="0"/>
              <a:t> muss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immernoch</a:t>
            </a:r>
            <a:r>
              <a:rPr lang="en-US" dirty="0"/>
              <a:t> auf die </a:t>
            </a:r>
            <a:r>
              <a:rPr lang="en-US" dirty="0" err="1"/>
              <a:t>Zeile</a:t>
            </a:r>
            <a:r>
              <a:rPr lang="en-US" dirty="0"/>
              <a:t> </a:t>
            </a:r>
            <a:r>
              <a:rPr lang="en-US" dirty="0" err="1"/>
              <a:t>passen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5"/>
            <a:r>
              <a:rPr lang="en-US" dirty="0"/>
              <a:t>Sechste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/>
              <a:t>Siebente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8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2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39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5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2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784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24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12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1CB4F-A223-4E9B-8303-8D7F9A7B8CCD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43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2721" y="4506236"/>
            <a:ext cx="4044960" cy="39791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05920" y="4506236"/>
            <a:ext cx="4044960" cy="39791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9183-A35D-40A0-8403-D8DC69DA9B7D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BAA86-8637-4E0B-A215-FFD52227DF7D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1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33275-36DC-4495-A54A-55B8A0C52080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3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1741-4378-4F2D-9282-4E624788AABE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1922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305B-476E-47D2-AA19-4AA3CD08FAE8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2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3B91-4FA7-4ECC-AC58-4F8CD1C88661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9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327"/>
            <a:ext cx="9140494" cy="68579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platzhalter 2"/>
          <p:cNvSpPr txBox="1">
            <a:spLocks noGrp="1"/>
          </p:cNvSpPr>
          <p:nvPr>
            <p:ph type="title"/>
          </p:nvPr>
        </p:nvSpPr>
        <p:spPr>
          <a:xfrm>
            <a:off x="457173" y="2482049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1"/>
          </p:nvPr>
        </p:nvSpPr>
        <p:spPr>
          <a:xfrm>
            <a:off x="522484" y="4506879"/>
            <a:ext cx="8228763" cy="39778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defPPr marL="432000" marR="0" lvl="0" indent="-324000" algn="r">
              <a:lnSpc>
                <a:spcPts val="1701"/>
              </a:lnSpc>
              <a:spcBef>
                <a:spcPts val="0"/>
              </a:spcBef>
              <a:spcAft>
                <a:spcPts val="0"/>
              </a:spcAft>
              <a:buNone/>
              <a:defRPr lang="en-US" sz="2700" b="0" i="0" u="none" strike="noStrike" kern="1200">
                <a:ln>
                  <a:noFill/>
                </a:ln>
                <a:latin typeface="Geogrotesque UltraLight" pitchFamily="34"/>
                <a:ea typeface="Microsoft YaHei" pitchFamily="2"/>
                <a:cs typeface="Mangal" pitchFamily="2"/>
              </a:defRPr>
            </a:defPPr>
            <a:lvl1pPr marL="432000" marR="0" lvl="0" indent="-324000" algn="r">
              <a:lnSpc>
                <a:spcPts val="1701"/>
              </a:lnSpc>
              <a:spcBef>
                <a:spcPts val="0"/>
              </a:spcBef>
              <a:spcAft>
                <a:spcPts val="0"/>
              </a:spcAft>
              <a:buNone/>
              <a:defRPr lang="en-US" sz="2700" b="0" i="0" u="none" strike="noStrike" kern="1200">
                <a:ln>
                  <a:noFill/>
                </a:ln>
                <a:latin typeface="Geogrotesque UltraLight" pitchFamily="34"/>
                <a:ea typeface="Microsoft YaHei" pitchFamily="2"/>
                <a:cs typeface="Mangal" pitchFamily="2"/>
              </a:defRPr>
            </a:lvl1pPr>
            <a:lvl2pPr marL="864000" marR="0" lvl="1" indent="-324000" algn="r">
              <a:lnSpc>
                <a:spcPts val="1701"/>
              </a:lnSpc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Geogrotesque UltraLight" pitchFamily="34"/>
                <a:ea typeface="Microsoft YaHei" pitchFamily="2"/>
                <a:cs typeface="Mangal" pitchFamily="2"/>
              </a:defRPr>
            </a:lvl2pPr>
            <a:lvl3pPr marL="1295999" marR="0" lvl="2" indent="-288000" algn="r">
              <a:lnSpc>
                <a:spcPts val="1701"/>
              </a:lnSpc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700" b="0" i="0" u="none" strike="noStrike" kern="1200">
                <a:ln>
                  <a:noFill/>
                </a:ln>
                <a:latin typeface="Geogrotesque UltraLight" pitchFamily="34"/>
                <a:ea typeface="Microsoft YaHei" pitchFamily="2"/>
                <a:cs typeface="Mangal" pitchFamily="2"/>
              </a:defRPr>
            </a:lvl3pPr>
            <a:lvl4pPr marL="1728000" marR="0" lvl="3" indent="-216000" algn="r">
              <a:lnSpc>
                <a:spcPts val="1701"/>
              </a:lnSpc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700" b="0" i="0" u="none" strike="noStrike" kern="1200">
                <a:ln>
                  <a:noFill/>
                </a:ln>
                <a:latin typeface="Geogrotesque UltraLight" pitchFamily="34"/>
                <a:ea typeface="Microsoft YaHei" pitchFamily="2"/>
                <a:cs typeface="Mangal" pitchFamily="2"/>
              </a:defRPr>
            </a:lvl4pPr>
            <a:lvl5pPr marL="2160000" marR="0" lvl="4" indent="-216000" algn="r">
              <a:lnSpc>
                <a:spcPts val="1701"/>
              </a:lnSpc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700" b="0" i="0" u="none" strike="noStrike" kern="1200">
                <a:ln>
                  <a:noFill/>
                </a:ln>
                <a:latin typeface="Geogrotesque UltraLight" pitchFamily="34"/>
                <a:ea typeface="Microsoft YaHei" pitchFamily="2"/>
                <a:cs typeface="Mangal" pitchFamily="2"/>
              </a:defRPr>
            </a:lvl5pPr>
            <a:lvl6pPr marL="2592000" marR="0" lvl="5" indent="-216000" algn="r">
              <a:lnSpc>
                <a:spcPts val="1701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700" b="0" i="0" u="none" strike="noStrike" kern="1200">
                <a:ln>
                  <a:noFill/>
                </a:ln>
                <a:latin typeface="Geogrotesque UltraLight" pitchFamily="34"/>
                <a:ea typeface="Microsoft YaHei" pitchFamily="2"/>
                <a:cs typeface="Mangal" pitchFamily="2"/>
              </a:defRPr>
            </a:lvl6pPr>
            <a:lvl7pPr marL="3024000" marR="0" lvl="6" indent="-216000" algn="r">
              <a:lnSpc>
                <a:spcPts val="1701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700" b="0" i="0" u="none" strike="noStrike" kern="1200">
                <a:ln>
                  <a:noFill/>
                </a:ln>
                <a:latin typeface="Geogrotesque UltraLight" pitchFamily="34"/>
                <a:ea typeface="Microsoft YaHei" pitchFamily="2"/>
                <a:cs typeface="Mangal" pitchFamily="2"/>
              </a:defRPr>
            </a:lvl7pPr>
            <a:lvl8pPr marL="3456000" marR="0" lvl="7" indent="-216000" algn="r">
              <a:lnSpc>
                <a:spcPts val="1701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700" b="0" i="0" u="none" strike="noStrike" kern="1200">
                <a:ln>
                  <a:noFill/>
                </a:ln>
                <a:latin typeface="Geogrotesque UltraLight" pitchFamily="34"/>
                <a:ea typeface="Microsoft YaHei" pitchFamily="2"/>
                <a:cs typeface="Mangal" pitchFamily="2"/>
              </a:defRPr>
            </a:lvl8pPr>
            <a:lvl9pPr marL="3887999" marR="0" lvl="8" indent="-216000" algn="r">
              <a:lnSpc>
                <a:spcPts val="1701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700" b="0" i="0" u="none" strike="noStrike" kern="1200">
                <a:ln>
                  <a:noFill/>
                </a:ln>
                <a:latin typeface="Geogrotesque UltraLight" pitchFamily="34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2"/>
          </p:nvPr>
        </p:nvSpPr>
        <p:spPr>
          <a:xfrm>
            <a:off x="457173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n-US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defTabSz="82928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3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en-US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defTabSz="82928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4"/>
          </p:nvPr>
        </p:nvSpPr>
        <p:spPr>
          <a:xfrm>
            <a:off x="6555844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n-US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defTabSz="829280"/>
            <a:fld id="{D474F684-406F-413F-9C79-06FF8219ADE9}" type="slidenum">
              <a:rPr lang="en-US" smtClean="0">
                <a:solidFill>
                  <a:prstClr val="black"/>
                </a:solidFill>
              </a:rPr>
              <a:pPr defTabSz="829280"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4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0" r:id="rId12"/>
  </p:sldLayoutIdLst>
  <p:txStyles>
    <p:titleStyle>
      <a:lvl1pPr algn="r" rtl="0" hangingPunct="0">
        <a:tabLst/>
        <a:defRPr lang="en-US" sz="2500" b="0" i="0" u="none" strike="noStrike" kern="1200">
          <a:ln>
            <a:noFill/>
          </a:ln>
          <a:latin typeface="Geogrotesque UltraLight" pitchFamily="34"/>
          <a:ea typeface="Microsoft YaHei" pitchFamily="2"/>
          <a:cs typeface="Mangal" pitchFamily="2"/>
        </a:defRPr>
      </a:lvl1pPr>
    </p:titleStyle>
    <p:bodyStyle>
      <a:lvl1pPr marL="0" marR="0" indent="0" algn="r" rtl="0" hangingPunct="0">
        <a:lnSpc>
          <a:spcPts val="1543"/>
        </a:lnSpc>
        <a:spcBef>
          <a:spcPts val="0"/>
        </a:spcBef>
        <a:spcAft>
          <a:spcPts val="0"/>
        </a:spcAft>
        <a:tabLst/>
        <a:defRPr lang="en-US" sz="2400" b="0" i="0" u="none" strike="noStrike" kern="1200">
          <a:ln>
            <a:noFill/>
          </a:ln>
          <a:latin typeface="Geogrotesque UltraLight" pitchFamily="34"/>
          <a:ea typeface="Microsoft YaHei" pitchFamily="2"/>
          <a:cs typeface="Mangal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653"/>
            <a:ext cx="9142780" cy="68579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platzhalter 2"/>
          <p:cNvSpPr txBox="1">
            <a:spLocks noGrp="1"/>
          </p:cNvSpPr>
          <p:nvPr>
            <p:ph type="title"/>
          </p:nvPr>
        </p:nvSpPr>
        <p:spPr>
          <a:xfrm>
            <a:off x="588121" y="-1667546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1"/>
          </p:nvPr>
        </p:nvSpPr>
        <p:spPr>
          <a:xfrm>
            <a:off x="457171" y="1604843"/>
            <a:ext cx="8045895" cy="39778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defPPr lvl="0">
              <a:spcBef>
                <a:spcPts val="0"/>
              </a:spcBef>
              <a:spcAft>
                <a:spcPts val="0"/>
              </a:spcAft>
              <a:buNone/>
              <a:tabLst/>
              <a:defRPr lang="en-US" sz="3400" b="0" i="0" u="none" strike="noStrike" kern="1200">
                <a:ln>
                  <a:noFill/>
                </a:ln>
                <a:latin typeface="Geogrotesque SemiBold" pitchFamily="34"/>
                <a:ea typeface="Microsoft YaHei" pitchFamily="2"/>
                <a:cs typeface="Mangal" pitchFamily="2"/>
              </a:defRPr>
            </a:defPPr>
            <a:lvl1pPr lvl="0">
              <a:spcBef>
                <a:spcPts val="0"/>
              </a:spcBef>
              <a:spcAft>
                <a:spcPts val="0"/>
              </a:spcAft>
              <a:buNone/>
              <a:tabLst/>
              <a:defRPr lang="en-US" sz="3400" b="0" i="0" u="none" strike="noStrike" kern="1200">
                <a:ln>
                  <a:noFill/>
                </a:ln>
                <a:latin typeface="Geogrotesque SemiBold" pitchFamily="34"/>
                <a:ea typeface="Microsoft YaHei" pitchFamily="2"/>
                <a:cs typeface="Mangal" pitchFamily="2"/>
              </a:defRPr>
            </a:lvl1pPr>
            <a:lvl2pPr marL="0" marR="0" lvl="1" indent="0">
              <a:spcBef>
                <a:spcPts val="0"/>
              </a:spcBef>
              <a:spcAft>
                <a:spcPts val="2835"/>
              </a:spcAft>
              <a:buNone/>
              <a:tabLst/>
              <a:defRPr lang="en-US" sz="2400" b="0" i="0" u="none" strike="noStrike" kern="1200">
                <a:ln>
                  <a:noFill/>
                </a:ln>
                <a:latin typeface="Geogrotesque UltraLight" pitchFamily="34"/>
                <a:ea typeface="Microsoft YaHei" pitchFamily="2"/>
                <a:cs typeface="Mangal" pitchFamily="2"/>
              </a:defRPr>
            </a:lvl2pPr>
            <a:lvl3pPr marL="1295999" marR="0" lvl="2" indent="-288000" algn="l">
              <a:spcBef>
                <a:spcPts val="0"/>
              </a:spcBef>
              <a:spcAft>
                <a:spcPts val="0"/>
              </a:spcAft>
              <a:buSzPts val="2968"/>
              <a:buBlip>
                <a:blip r:embed="rId15"/>
              </a:buBlip>
              <a:tabLst/>
              <a:defRPr lang="en-US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Geogrotesque UltraLight" pitchFamily="34"/>
                <a:ea typeface="Microsoft YaHei" pitchFamily="2"/>
                <a:cs typeface="Mangal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567"/>
              </a:spcAft>
              <a:buSzPts val="2968"/>
              <a:buBlip>
                <a:blip r:embed="rId15"/>
              </a:buBlip>
              <a:tabLst/>
              <a:defRPr lang="en-US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Geogrotesque UltraLight" pitchFamily="34"/>
                <a:ea typeface="Microsoft YaHei" pitchFamily="2"/>
                <a:cs typeface="Mangal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283"/>
              </a:spcAft>
              <a:buSzPts val="2968"/>
              <a:buBlip>
                <a:blip r:embed="rId15"/>
              </a:buBlip>
              <a:tabLst/>
              <a:defRPr lang="en-US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Geogrotesque UltraLight" pitchFamily="34"/>
                <a:ea typeface="Microsoft YaHei" pitchFamily="2"/>
                <a:cs typeface="Mangal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283"/>
              </a:spcAft>
              <a:buSzPts val="2968"/>
              <a:buBlip>
                <a:blip r:embed="rId15"/>
              </a:buBlip>
              <a:tabLst/>
              <a:defRPr lang="en-US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Geogrotesque UltraLight" pitchFamily="34"/>
                <a:ea typeface="Microsoft YaHei" pitchFamily="2"/>
                <a:cs typeface="Mangal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283"/>
              </a:spcAft>
              <a:buSzPts val="2968"/>
              <a:buBlip>
                <a:blip r:embed="rId15"/>
              </a:buBlip>
              <a:tabLst/>
              <a:defRPr lang="en-US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Geogrotesque UltraLight" pitchFamily="34"/>
                <a:ea typeface="Microsoft YaHei" pitchFamily="2"/>
                <a:cs typeface="Mangal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283"/>
              </a:spcAft>
              <a:buSzPts val="3000"/>
              <a:buBlip>
                <a:blip r:embed="rId16"/>
              </a:buBlip>
              <a:tabLst/>
              <a:defRPr lang="en-US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Geogrotesque UltraLight" pitchFamily="34"/>
                <a:ea typeface="Microsoft YaHei" pitchFamily="2"/>
                <a:cs typeface="Mangal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283"/>
              </a:spcAft>
              <a:buSzPts val="3000"/>
              <a:buBlip>
                <a:blip r:embed="rId16"/>
              </a:buBlip>
              <a:tabLst/>
              <a:defRPr lang="en-US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Geogrotesque UltraLight" pitchFamily="34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en-US"/>
              <a:t>Klicken Sie, um die Formate</a:t>
            </a:r>
          </a:p>
          <a:p>
            <a:pPr lvl="1"/>
            <a:r>
              <a:rPr lang="en-US"/>
              <a:t>Zweite Gliederungsebene</a:t>
            </a:r>
          </a:p>
          <a:p>
            <a:pPr lvl="2"/>
            <a:r>
              <a:rPr lang="en-US"/>
              <a:t>Dritte Gliederungsebene</a:t>
            </a:r>
          </a:p>
          <a:p>
            <a:pPr lvl="2"/>
            <a:r>
              <a:rPr lang="en-US"/>
              <a:t>Gliederungsebene</a:t>
            </a:r>
          </a:p>
          <a:p>
            <a:pPr lvl="2"/>
            <a:r>
              <a:rPr lang="en-US"/>
              <a:t>Gliederungsebene</a:t>
            </a:r>
          </a:p>
          <a:p>
            <a:pPr lvl="2"/>
            <a:r>
              <a:rPr lang="en-US"/>
              <a:t>Gliederungsebene</a:t>
            </a:r>
          </a:p>
          <a:p>
            <a:pPr lvl="2"/>
            <a:r>
              <a:rPr lang="en-US"/>
              <a:t>Gliederungsebene</a:t>
            </a:r>
          </a:p>
          <a:p>
            <a:pPr lvl="2"/>
            <a:r>
              <a:rPr lang="en-US"/>
              <a:t>dd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2"/>
          </p:nvPr>
        </p:nvSpPr>
        <p:spPr>
          <a:xfrm>
            <a:off x="457173" y="7233541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n-US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defTabSz="82928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3"/>
          </p:nvPr>
        </p:nvSpPr>
        <p:spPr>
          <a:xfrm>
            <a:off x="3127054" y="7233541"/>
            <a:ext cx="2898142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en-US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defTabSz="82928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4"/>
          </p:nvPr>
        </p:nvSpPr>
        <p:spPr>
          <a:xfrm>
            <a:off x="6555844" y="7233541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n-US" sz="900" kern="1200">
                <a:latin typeface="Geogrotesque UltraLight" pitchFamily="34"/>
                <a:ea typeface="Arial Unicode MS" pitchFamily="2"/>
                <a:cs typeface="Tahoma" pitchFamily="2"/>
              </a:defRPr>
            </a:lvl1pPr>
          </a:lstStyle>
          <a:p>
            <a:pPr defTabSz="829280"/>
            <a:fld id="{96C864CF-1188-44FE-BFC0-DFD4610991F2}" type="slidenum">
              <a:rPr lang="en-US" smtClean="0">
                <a:solidFill>
                  <a:srgbClr val="000000"/>
                </a:solidFill>
              </a:rPr>
              <a:pPr defTabSz="829280"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747302" y="6401404"/>
            <a:ext cx="3352159" cy="333725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/>
          <a:p>
            <a:pPr defTabSz="829280" hangingPunct="0"/>
            <a:r>
              <a:rPr lang="en-US" sz="1600">
                <a:solidFill>
                  <a:srgbClr val="000000"/>
                </a:solidFill>
                <a:latin typeface="Geogrotesque SemiBold" pitchFamily="34"/>
                <a:ea typeface="Microsoft YaHei" pitchFamily="2"/>
                <a:cs typeface="Mangal" pitchFamily="2"/>
              </a:rPr>
              <a:t>GST </a:t>
            </a:r>
            <a:r>
              <a:rPr lang="en-US" sz="1600">
                <a:solidFill>
                  <a:srgbClr val="000000"/>
                </a:solidFill>
                <a:latin typeface="Geogrotesque UltraLight" pitchFamily="34"/>
                <a:ea typeface="Microsoft YaHei" pitchFamily="2"/>
                <a:cs typeface="Mangal" pitchFamily="2"/>
              </a:rPr>
              <a:t>| Geosciences in Space and Time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0460" y="6401404"/>
            <a:ext cx="560358" cy="333725"/>
          </a:xfrm>
          <a:prstGeom prst="rect">
            <a:avLst/>
          </a:prstGeom>
          <a:noFill/>
          <a:ln>
            <a:noFill/>
          </a:ln>
        </p:spPr>
        <p:txBody>
          <a:bodyPr vert="horz" wrap="none" lIns="81623" tIns="40811" rIns="81623" bIns="40811" anchorCtr="0" compatLnSpc="0">
            <a:spAutoFit/>
          </a:bodyPr>
          <a:lstStyle/>
          <a:p>
            <a:pPr defTabSz="829280" hangingPunct="0"/>
            <a:fld id="{0A36641D-AD2F-46B9-8585-15F5B8EC0750}" type="slidenum">
              <a:rPr sz="1600">
                <a:solidFill>
                  <a:srgbClr val="000000"/>
                </a:solidFill>
                <a:latin typeface="Geogrotesque UltraLight"/>
              </a:rPr>
              <a:pPr defTabSz="829280" hangingPunct="0"/>
              <a:t>‹Nr.›</a:t>
            </a:fld>
            <a:endParaRPr lang="en-US" sz="1600">
              <a:solidFill>
                <a:srgbClr val="000000"/>
              </a:solidFill>
              <a:latin typeface="Geogrotesque UltraLight" pitchFamily="34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4688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hangingPunct="0">
        <a:tabLst/>
        <a:defRPr lang="en-US" sz="40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lvl="0" rtl="0" hangingPunct="0">
        <a:buNone/>
        <a:defRPr lang="en-US"/>
      </a:lvl1pPr>
      <a:lvl2pPr lvl="1" rtl="0" hangingPunct="0">
        <a:buNone/>
        <a:defRPr lang="en-US"/>
      </a:lvl2pPr>
      <a:lvl3pPr lvl="2" rtl="0" hangingPunct="0">
        <a:buSzPts val="3000"/>
        <a:buBlip>
          <a:blip r:embed="rId16"/>
        </a:buBlip>
        <a:defRPr lang="en-US"/>
      </a:lvl3pPr>
      <a:lvl4pPr lvl="2" rtl="0" hangingPunct="0">
        <a:buSzPts val="3000"/>
        <a:buBlip>
          <a:blip r:embed="rId16"/>
        </a:buBlip>
        <a:defRPr lang="en-US"/>
      </a:lvl4pPr>
      <a:lvl5pPr lvl="2" rtl="0" hangingPunct="0">
        <a:buSzPts val="3000"/>
        <a:buBlip>
          <a:blip r:embed="rId16"/>
        </a:buBlip>
        <a:defRPr lang="en-US"/>
      </a:lvl5pPr>
      <a:lvl6pPr lvl="2" rtl="0" hangingPunct="0">
        <a:buSzPts val="3000"/>
        <a:buBlip>
          <a:blip r:embed="rId16"/>
        </a:buBlip>
        <a:defRPr lang="en-US"/>
      </a:lvl6pPr>
      <a:lvl7pPr lvl="2" rtl="0" hangingPunct="0">
        <a:buSzPts val="3000"/>
        <a:buBlip>
          <a:blip r:embed="rId16"/>
        </a:buBlip>
        <a:defRPr lang="en-US"/>
      </a:lvl7pPr>
      <a:lvl8pPr lvl="2" rtl="0" hangingPunct="0">
        <a:buSzPts val="3000"/>
        <a:buBlip>
          <a:blip r:embed="rId16"/>
        </a:buBlip>
        <a:defRPr lang="en-US"/>
      </a:lvl8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de-DE"/>
              <a:t>Klicken Sie, um das Format des Titeltextes zu bearbeiten</a:t>
            </a:r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8228763" cy="3977811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de-DE"/>
              <a:t>Klicken Sie, um die Formate des Gliederungstextes zu bearbeiten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/>
              <a:t>Zweite Gliederungsebene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/>
              <a:t>Dritte Gliederungsebene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de-DE"/>
              <a:t>Vierte Gliederungsebene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de-DE"/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/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/>
              <a:t>Siebente Gliederungsebene</a:t>
            </a:r>
            <a:endParaRPr/>
          </a:p>
        </p:txBody>
      </p:sp>
      <p:sp>
        <p:nvSpPr>
          <p:cNvPr id="154" name="PlaceHolder 3"/>
          <p:cNvSpPr>
            <a:spLocks noGrp="1"/>
          </p:cNvSpPr>
          <p:nvPr>
            <p:ph type="dt"/>
          </p:nvPr>
        </p:nvSpPr>
        <p:spPr>
          <a:xfrm>
            <a:off x="457172" y="6247906"/>
            <a:ext cx="2130093" cy="472896"/>
          </a:xfrm>
          <a:prstGeom prst="rect">
            <a:avLst/>
          </a:prstGeom>
        </p:spPr>
        <p:txBody>
          <a:bodyPr wrap="none" lIns="0" tIns="0" rIns="0" bIns="0"/>
          <a:lstStyle/>
          <a:p>
            <a:pPr defTabSz="829452"/>
            <a:endParaRPr sz="160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ftr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 defTabSz="829452"/>
            <a:endParaRPr sz="160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sldNum"/>
          </p:nvPr>
        </p:nvSpPr>
        <p:spPr>
          <a:xfrm>
            <a:off x="6555842" y="6247906"/>
            <a:ext cx="2130093" cy="472896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 defTabSz="829452"/>
            <a:fld id="{51F17141-6151-41E1-A1C1-D18100113191}" type="slidenum">
              <a:rPr lang="de-DE" sz="130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pPr algn="r" defTabSz="829452"/>
              <a:t>‹Nr.›</a:t>
            </a:fld>
            <a:endParaRPr sz="160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57" name="Bild 156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27"/>
            <a:ext cx="9142780" cy="6857968"/>
          </a:xfrm>
          <a:prstGeom prst="rect">
            <a:avLst/>
          </a:prstGeom>
        </p:spPr>
      </p:pic>
      <p:sp>
        <p:nvSpPr>
          <p:cNvPr id="158" name="CustomShape 6"/>
          <p:cNvSpPr/>
          <p:nvPr/>
        </p:nvSpPr>
        <p:spPr>
          <a:xfrm>
            <a:off x="7118816" y="5029743"/>
            <a:ext cx="1632429" cy="16326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pic>
        <p:nvPicPr>
          <p:cNvPr id="159" name="Bild 158"/>
          <p:cNvPicPr/>
          <p:nvPr/>
        </p:nvPicPr>
        <p:blipFill>
          <a:blip r:embed="rId5"/>
          <a:stretch>
            <a:fillRect/>
          </a:stretch>
        </p:blipFill>
        <p:spPr>
          <a:xfrm>
            <a:off x="7053505" y="5160050"/>
            <a:ext cx="1510626" cy="100686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77974" y="3717122"/>
            <a:ext cx="4002711" cy="1312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 defTabSz="829452"/>
            <a:endParaRPr lang="de-DE" sz="1600">
              <a:solidFill>
                <a:prstClr val="white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82166" y="3940666"/>
            <a:ext cx="4147200" cy="637754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 defTabSz="829452"/>
            <a:r>
              <a:rPr lang="de-DE" sz="3600" dirty="0" err="1">
                <a:solidFill>
                  <a:prstClr val="black"/>
                </a:solidFill>
                <a:latin typeface="Geogrotesque SemiBold" pitchFamily="34" charset="0"/>
                <a:ea typeface="DejaVu Sans"/>
                <a:cs typeface="DejaVu Sans"/>
              </a:rPr>
              <a:t>Thank</a:t>
            </a:r>
            <a:r>
              <a:rPr lang="de-DE" sz="3600" dirty="0">
                <a:solidFill>
                  <a:prstClr val="black"/>
                </a:solidFill>
                <a:latin typeface="Geogrotesque SemiBold" pitchFamily="34" charset="0"/>
                <a:ea typeface="DejaVu Sans"/>
                <a:cs typeface="DejaVu Sans"/>
              </a:rPr>
              <a:t> </a:t>
            </a:r>
            <a:r>
              <a:rPr lang="de-DE" sz="3600" dirty="0" err="1">
                <a:solidFill>
                  <a:prstClr val="black"/>
                </a:solidFill>
                <a:latin typeface="Geogrotesque SemiBold" pitchFamily="34" charset="0"/>
                <a:ea typeface="DejaVu Sans"/>
                <a:cs typeface="DejaVu Sans"/>
              </a:rPr>
              <a:t>you</a:t>
            </a:r>
            <a:r>
              <a:rPr lang="de-DE" sz="3600" dirty="0">
                <a:solidFill>
                  <a:prstClr val="black"/>
                </a:solidFill>
                <a:latin typeface="Geogrotesque SemiBold" pitchFamily="34" charset="0"/>
                <a:ea typeface="DejaVu Sans"/>
                <a:cs typeface="DejaVu Sans"/>
              </a:rPr>
              <a:t>!</a:t>
            </a:r>
            <a:endParaRPr lang="de-DE" sz="3600" dirty="0">
              <a:solidFill>
                <a:prstClr val="black"/>
              </a:solidFill>
              <a:latin typeface="Geogrotesque UltraLight" pitchFamily="34" charset="0"/>
              <a:ea typeface="DejaVu Sans"/>
              <a:cs typeface="DejaVu Sans"/>
            </a:endParaRPr>
          </a:p>
        </p:txBody>
      </p:sp>
      <p:pic>
        <p:nvPicPr>
          <p:cNvPr id="12" name="Picture 2" descr="http://finsys.in/yahoo_site_admin/assets/images/oracle_silver_partner.214181055_std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97" y="6133974"/>
            <a:ext cx="1853749" cy="49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icrosoft Bizspark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17" y="6086809"/>
            <a:ext cx="1339200" cy="58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29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hf hdr="0" ftr="0" dt="0"/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ild 3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27"/>
            <a:ext cx="9142780" cy="68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3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/>
    <p:bodyStyle>
      <a:lvl1pPr>
        <a:buNone/>
        <a:defRPr sz="2903">
          <a:latin typeface="Geogrotesque UltraLight" pitchFamily="34" charset="0"/>
        </a:defRPr>
      </a:lvl1pPr>
      <a:lvl2pPr marL="414726" indent="-414726">
        <a:buFont typeface="Wingdings" pitchFamily="2" charset="2"/>
        <a:buChar char="v"/>
        <a:defRPr sz="2903">
          <a:latin typeface="Geogrotesque UltraLight" pitchFamily="34" charset="0"/>
        </a:defRPr>
      </a:lvl2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iga-infosystems.com/updates/gstpy/1.2.0/index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support.giga-infosystems.com/updates/gstpy/1.2.2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portal.geoplasma-ce.eu/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geoplasma-ce.e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457174" y="3010784"/>
            <a:ext cx="8228763" cy="384721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>
                <a:latin typeface="Geogrotesque SemiBold" pitchFamily="34"/>
              </a:rPr>
              <a:t>GST </a:t>
            </a:r>
            <a:r>
              <a:rPr lang="en-US" dirty="0" err="1">
                <a:latin typeface="Geogrotesque SemiBold" pitchFamily="34"/>
              </a:rPr>
              <a:t>Anwendertreffen</a:t>
            </a:r>
            <a:endParaRPr lang="en-US" dirty="0">
              <a:latin typeface="Geogrotesque SemiBold" panose="020B0700000000000000" pitchFamily="34" charset="0"/>
            </a:endParaRP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4294967295"/>
          </p:nvPr>
        </p:nvSpPr>
        <p:spPr>
          <a:xfrm>
            <a:off x="522485" y="4792271"/>
            <a:ext cx="8228763" cy="474296"/>
          </a:xfrm>
        </p:spPr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en-US" sz="2900">
              <a:latin typeface="Arial" pitchFamily="18"/>
            </a:endParaRPr>
          </a:p>
          <a:p>
            <a:pPr marL="0" indent="0" algn="ctr">
              <a:buNone/>
            </a:pPr>
            <a:endParaRPr lang="en-US" sz="2900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1897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="" xmlns:a16="http://schemas.microsoft.com/office/drawing/2014/main" id="{ECDBE2FC-A67F-439B-A224-947073114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606" y="763094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Entwicklungen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 2019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3731A27C-F649-4F2A-9A7A-C073ED9AC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09" y="1113796"/>
            <a:ext cx="5384382" cy="538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777600" y="1141275"/>
            <a:ext cx="7790400" cy="4452948"/>
          </a:xfrm>
        </p:spPr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Python API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58795" y="1668829"/>
            <a:ext cx="8153666" cy="255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04" indent="-259204">
              <a:spcBef>
                <a:spcPts val="544"/>
              </a:spcBef>
              <a:buBlip>
                <a:blip r:embed="rId2"/>
              </a:buBlip>
            </a:pPr>
            <a:r>
              <a:rPr lang="de-DE" sz="1633" dirty="0"/>
              <a:t>Zugriff auf fast alle </a:t>
            </a:r>
            <a:r>
              <a:rPr lang="de-DE" sz="1633" dirty="0">
                <a:latin typeface="+mj-lt"/>
              </a:rPr>
              <a:t>GST</a:t>
            </a:r>
            <a:r>
              <a:rPr lang="de-DE" sz="1633" dirty="0"/>
              <a:t> API Funktionen</a:t>
            </a:r>
          </a:p>
          <a:p>
            <a:pPr marL="259204" indent="-259204">
              <a:spcBef>
                <a:spcPts val="544"/>
              </a:spcBef>
              <a:buBlip>
                <a:blip r:embed="rId2"/>
              </a:buBlip>
            </a:pPr>
            <a:endParaRPr lang="de-DE" sz="1633" dirty="0"/>
          </a:p>
          <a:p>
            <a:pPr marL="259204" indent="-259204">
              <a:spcBef>
                <a:spcPts val="544"/>
              </a:spcBef>
              <a:buBlip>
                <a:blip r:embed="rId2"/>
              </a:buBlip>
            </a:pPr>
            <a:r>
              <a:rPr lang="de-DE" sz="1633" dirty="0"/>
              <a:t>Fertigstellung Q3/2017</a:t>
            </a:r>
          </a:p>
          <a:p>
            <a:pPr marL="259204" indent="-259204">
              <a:spcBef>
                <a:spcPts val="544"/>
              </a:spcBef>
              <a:buBlip>
                <a:blip r:embed="rId2"/>
              </a:buBlip>
            </a:pPr>
            <a:endParaRPr lang="de-DE" sz="1633" dirty="0">
              <a:hlinkClick r:id="rId3"/>
            </a:endParaRPr>
          </a:p>
          <a:p>
            <a:pPr marL="259204" indent="-259204">
              <a:spcBef>
                <a:spcPts val="544"/>
              </a:spcBef>
              <a:buBlip>
                <a:blip r:embed="rId2"/>
              </a:buBlip>
            </a:pPr>
            <a:r>
              <a:rPr lang="de-DE" sz="1633" dirty="0">
                <a:hlinkClick r:id="rId4"/>
              </a:rPr>
              <a:t>https://support.giga-infosystems.com/updates/gstpy/1.2.2/</a:t>
            </a:r>
            <a:r>
              <a:rPr lang="de-DE" sz="1633" dirty="0"/>
              <a:t> </a:t>
            </a:r>
          </a:p>
          <a:p>
            <a:pPr marL="259204" indent="-259204">
              <a:spcBef>
                <a:spcPts val="544"/>
              </a:spcBef>
              <a:buBlip>
                <a:blip r:embed="rId2"/>
              </a:buBlip>
            </a:pPr>
            <a:endParaRPr lang="de-DE" sz="1633" dirty="0"/>
          </a:p>
          <a:p>
            <a:pPr>
              <a:spcBef>
                <a:spcPts val="544"/>
              </a:spcBef>
            </a:pPr>
            <a:endParaRPr lang="de-DE" sz="1633" dirty="0"/>
          </a:p>
          <a:p>
            <a:pPr marL="259204" indent="-259204">
              <a:spcBef>
                <a:spcPts val="544"/>
              </a:spcBef>
              <a:buBlip>
                <a:blip r:embed="rId2"/>
              </a:buBlip>
            </a:pPr>
            <a:endParaRPr lang="de-DE" sz="1633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8641D393-C73B-445B-A04D-62D72566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32" y="3459460"/>
            <a:ext cx="3859668" cy="2895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FC70E4E6-1512-43E5-8A68-26E31275A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8882" y="3507734"/>
            <a:ext cx="2142487" cy="28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"/>
          <p:cNvSpPr txBox="1">
            <a:spLocks/>
          </p:cNvSpPr>
          <p:nvPr/>
        </p:nvSpPr>
        <p:spPr>
          <a:xfrm>
            <a:off x="677069" y="1364673"/>
            <a:ext cx="7789863" cy="444038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buNone/>
              <a:defRPr sz="2721">
                <a:latin typeface="Geogrotesque UltraLight" pitchFamily="34" charset="0"/>
              </a:defRPr>
            </a:lvl1pPr>
            <a:lvl2pPr marL="0" indent="0">
              <a:spcAft>
                <a:spcPts val="2177"/>
              </a:spcAft>
              <a:buFont typeface="Wingdings" pitchFamily="2" charset="2"/>
              <a:buNone/>
              <a:defRPr sz="4354">
                <a:latin typeface="Geogrotesque SemiBold" pitchFamily="34" charset="0"/>
              </a:defRPr>
            </a:lvl2pPr>
            <a:lvl3pPr marL="424523" indent="-311045">
              <a:lnSpc>
                <a:spcPct val="150000"/>
              </a:lnSpc>
              <a:buFontTx/>
              <a:buBlip>
                <a:blip r:embed="rId2"/>
              </a:buBlip>
              <a:defRPr lang="en-US" sz="1814" baseline="0" dirty="0" smtClean="0">
                <a:latin typeface="+mn-lt"/>
              </a:defRPr>
            </a:lvl3pPr>
            <a:lvl4pPr marL="751079" indent="-311045">
              <a:buFontTx/>
              <a:buBlip>
                <a:blip r:embed="rId2"/>
              </a:buBlip>
              <a:defRPr sz="1996">
                <a:latin typeface="+mn-lt"/>
              </a:defRPr>
            </a:lvl4pPr>
            <a:lvl5pPr marL="1306224" indent="-311045">
              <a:buFontTx/>
              <a:buBlip>
                <a:blip r:embed="rId2"/>
              </a:buBlip>
              <a:defRPr sz="1814">
                <a:latin typeface="+mn-lt"/>
              </a:defRPr>
            </a:lvl5pPr>
            <a:lvl6pPr marL="1469502" indent="-311045">
              <a:buFont typeface="Arial" panose="020B0604020202020204" pitchFamily="34" charset="0"/>
              <a:buChar char="•"/>
              <a:defRPr lang="en-US" sz="1814" dirty="0" smtClean="0">
                <a:latin typeface="+mn-lt"/>
              </a:defRPr>
            </a:lvl6pPr>
            <a:lvl7pPr marL="1158457" indent="0">
              <a:buFont typeface="Arial" panose="020B0604020202020204" pitchFamily="34" charset="0"/>
              <a:buNone/>
              <a:defRPr sz="1814">
                <a:latin typeface="+mn-lt"/>
              </a:defRPr>
            </a:lvl7pPr>
            <a:lvl8pPr marL="1632780" indent="-311045">
              <a:buFont typeface="Arial" panose="020B0604020202020204" pitchFamily="34" charset="0"/>
              <a:buChar char="•"/>
              <a:defRPr lang="en-US" sz="1814" dirty="0">
                <a:latin typeface="+mn-lt"/>
              </a:defRPr>
            </a:lvl8pPr>
          </a:lstStyle>
          <a:p>
            <a:pPr lvl="1" defTabSz="914400">
              <a:spcAft>
                <a:spcPct val="0"/>
              </a:spcAft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+mj-lt"/>
                <a:cs typeface="ＭＳ Ｐゴシック" charset="0"/>
              </a:rPr>
              <a:t>GST Desktop</a:t>
            </a:r>
          </a:p>
          <a:p>
            <a:pPr lvl="1" defTabSz="914400">
              <a:spcAft>
                <a:spcPct val="0"/>
              </a:spcAft>
              <a:defRPr/>
            </a:pPr>
            <a:endParaRPr lang="en-GB" sz="2400" kern="0" dirty="0" smtClean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defTabSz="914400">
              <a:defRPr/>
            </a:pPr>
            <a:r>
              <a:rPr lang="en-GB" sz="2000" kern="0" dirty="0" err="1" smtClean="0">
                <a:solidFill>
                  <a:sysClr val="windowText" lastClr="000000"/>
                </a:solidFill>
                <a:ea typeface="+mn-ea"/>
                <a:cs typeface="univers"/>
              </a:rPr>
              <a:t>Datenbank</a:t>
            </a:r>
            <a:r>
              <a:rPr lang="en-GB" sz="2000" kern="0" dirty="0" err="1" smtClean="0">
                <a:solidFill>
                  <a:sysClr val="windowText" lastClr="000000"/>
                </a:solidFill>
                <a:cs typeface="univers"/>
              </a:rPr>
              <a:t>ähnliche</a:t>
            </a:r>
            <a:r>
              <a:rPr lang="en-GB" sz="2000" kern="0" dirty="0" smtClean="0">
                <a:solidFill>
                  <a:sysClr val="windowText" lastClr="000000"/>
                </a:solidFill>
                <a:cs typeface="univers"/>
              </a:rPr>
              <a:t> </a:t>
            </a:r>
            <a:r>
              <a:rPr lang="en-GB" sz="2000" kern="0" dirty="0" err="1" smtClean="0">
                <a:solidFill>
                  <a:sysClr val="windowText" lastClr="000000"/>
                </a:solidFill>
                <a:cs typeface="univers"/>
              </a:rPr>
              <a:t>Funktionen</a:t>
            </a:r>
            <a:endParaRPr lang="en-GB" sz="2000" kern="0" dirty="0" smtClean="0">
              <a:solidFill>
                <a:sysClr val="windowText" lastClr="000000"/>
              </a:solidFill>
              <a:cs typeface="univers"/>
            </a:endParaRPr>
          </a:p>
          <a:p>
            <a:pPr lvl="2" defTabSz="914400">
              <a:defRPr/>
            </a:pPr>
            <a:r>
              <a:rPr lang="en-GB" sz="2000" kern="0" dirty="0" err="1" smtClean="0">
                <a:solidFill>
                  <a:sysClr val="windowText" lastClr="000000"/>
                </a:solidFill>
                <a:ea typeface="+mn-ea"/>
                <a:cs typeface="univers"/>
              </a:rPr>
              <a:t>Verbesserungen</a:t>
            </a:r>
            <a:r>
              <a:rPr lang="en-GB" sz="2000" kern="0" dirty="0" smtClean="0">
                <a:solidFill>
                  <a:sysClr val="windowText" lastClr="000000"/>
                </a:solidFill>
                <a:ea typeface="+mn-ea"/>
                <a:cs typeface="univers"/>
              </a:rPr>
              <a:t> in der GUI</a:t>
            </a:r>
          </a:p>
          <a:p>
            <a:pPr lvl="2" defTabSz="914400">
              <a:defRPr/>
            </a:pPr>
            <a:r>
              <a:rPr lang="en-GB" sz="2000" kern="0" dirty="0">
                <a:solidFill>
                  <a:sysClr val="windowText" lastClr="000000"/>
                </a:solidFill>
                <a:cs typeface="univers"/>
              </a:rPr>
              <a:t>SRS Transformation</a:t>
            </a:r>
          </a:p>
          <a:p>
            <a:pPr lvl="2" defTabSz="914400">
              <a:defRPr/>
            </a:pPr>
            <a:r>
              <a:rPr lang="en-GB" sz="2000" kern="0" dirty="0">
                <a:solidFill>
                  <a:sysClr val="windowText" lastClr="000000"/>
                </a:solidFill>
                <a:cs typeface="univers"/>
              </a:rPr>
              <a:t>Discrete </a:t>
            </a:r>
            <a:r>
              <a:rPr lang="en-GB" sz="2000" kern="0" dirty="0" err="1">
                <a:solidFill>
                  <a:sysClr val="windowText" lastClr="000000"/>
                </a:solidFill>
                <a:cs typeface="univers"/>
              </a:rPr>
              <a:t>Color</a:t>
            </a:r>
            <a:r>
              <a:rPr lang="en-GB" sz="2000" kern="0" dirty="0">
                <a:solidFill>
                  <a:sysClr val="windowText" lastClr="000000"/>
                </a:solidFill>
                <a:cs typeface="univers"/>
              </a:rPr>
              <a:t> Maps</a:t>
            </a:r>
          </a:p>
          <a:p>
            <a:pPr lvl="2" defTabSz="914400">
              <a:defRPr/>
            </a:pPr>
            <a:endParaRPr lang="en-GB" sz="1600" kern="0" dirty="0" smtClean="0">
              <a:solidFill>
                <a:sysClr val="windowText" lastClr="000000"/>
              </a:solidFill>
              <a:latin typeface="+mj-lt"/>
              <a:ea typeface="+mn-ea"/>
              <a:cs typeface="univers"/>
            </a:endParaRPr>
          </a:p>
          <a:p>
            <a:pPr lvl="3" defTabSz="914400">
              <a:defRPr/>
            </a:pPr>
            <a:endParaRPr lang="en-GB" sz="1600" kern="0" dirty="0" smtClean="0">
              <a:solidFill>
                <a:sysClr val="windowText" lastClr="000000"/>
              </a:solidFill>
              <a:ea typeface="+mn-ea"/>
              <a:cs typeface="univers"/>
            </a:endParaRPr>
          </a:p>
          <a:p>
            <a:pPr marL="439942" lvl="3" indent="0" defTabSz="914400">
              <a:buFontTx/>
              <a:buNone/>
              <a:defRPr/>
            </a:pPr>
            <a:endParaRPr lang="en-GB" sz="1600" kern="0" dirty="0" smtClean="0">
              <a:solidFill>
                <a:sysClr val="windowText" lastClr="000000"/>
              </a:solidFill>
              <a:ea typeface="+mn-ea"/>
              <a:cs typeface="univers"/>
            </a:endParaRPr>
          </a:p>
          <a:p>
            <a:pPr lvl="3" defTabSz="914400">
              <a:defRPr/>
            </a:pPr>
            <a:endParaRPr lang="en-GB" sz="1600" kern="0" dirty="0" smtClean="0">
              <a:solidFill>
                <a:sysClr val="windowText" lastClr="000000"/>
              </a:solidFill>
              <a:ea typeface="+mn-ea"/>
              <a:cs typeface="univers"/>
            </a:endParaRPr>
          </a:p>
          <a:p>
            <a:pPr lvl="3" defTabSz="914400">
              <a:defRPr/>
            </a:pPr>
            <a:endParaRPr lang="en-GB" sz="1600" kern="0" dirty="0">
              <a:solidFill>
                <a:sysClr val="windowText" lastClr="000000"/>
              </a:solidFill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2281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DFEFCCC5-04F7-4364-BDCC-E6D4A36D2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197"/>
            <a:ext cx="8597267" cy="4281907"/>
          </a:xfrm>
          <a:prstGeom prst="rect">
            <a:avLst/>
          </a:prstGeom>
        </p:spPr>
      </p:pic>
      <p:sp>
        <p:nvSpPr>
          <p:cNvPr id="6" name="Textplatzhalter 1">
            <a:extLst>
              <a:ext uri="{FF2B5EF4-FFF2-40B4-BE49-F238E27FC236}">
                <a16:creationId xmlns="" xmlns:a16="http://schemas.microsoft.com/office/drawing/2014/main" id="{95AA786B-267F-44F7-BEA9-F6AD1D1C6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800" y="477728"/>
            <a:ext cx="7790400" cy="566144"/>
          </a:xfrm>
        </p:spPr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Änderung von mehreren Features</a:t>
            </a:r>
          </a:p>
        </p:txBody>
      </p:sp>
    </p:spTree>
    <p:extLst>
      <p:ext uri="{BB962C8B-B14F-4D97-AF65-F5344CB8AC3E}">
        <p14:creationId xmlns:p14="http://schemas.microsoft.com/office/powerpoint/2010/main" val="84135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5E1A67C6-2306-421A-ADBE-5BEB8757E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805"/>
            <a:ext cx="8020896" cy="5151748"/>
          </a:xfrm>
          <a:prstGeom prst="rect">
            <a:avLst/>
          </a:prstGeom>
        </p:spPr>
      </p:pic>
      <p:sp>
        <p:nvSpPr>
          <p:cNvPr id="4" name="Textplatzhalter 1">
            <a:extLst>
              <a:ext uri="{FF2B5EF4-FFF2-40B4-BE49-F238E27FC236}">
                <a16:creationId xmlns="" xmlns:a16="http://schemas.microsoft.com/office/drawing/2014/main" id="{77A2A1C8-7A84-42F5-8070-98F388519A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800" y="477728"/>
            <a:ext cx="7790400" cy="566144"/>
          </a:xfrm>
        </p:spPr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Änderung von Eigentümern von </a:t>
            </a:r>
            <a:r>
              <a:rPr lang="de-DE" sz="2400" dirty="0" err="1">
                <a:latin typeface="Geogrotesque SemiBold" panose="020B0700000000000000" pitchFamily="34" charset="0"/>
              </a:rPr>
              <a:t>Featureklassen</a:t>
            </a:r>
            <a:endParaRPr lang="de-DE" sz="2400" dirty="0">
              <a:latin typeface="Geogrotesque SemiBold" panose="020B07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1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78DE2558-FD0B-490A-9E25-31D09F508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726"/>
            <a:ext cx="7894908" cy="5070827"/>
          </a:xfrm>
          <a:prstGeom prst="rect">
            <a:avLst/>
          </a:prstGeom>
        </p:spPr>
      </p:pic>
      <p:sp>
        <p:nvSpPr>
          <p:cNvPr id="4" name="Textplatzhalter 1">
            <a:extLst>
              <a:ext uri="{FF2B5EF4-FFF2-40B4-BE49-F238E27FC236}">
                <a16:creationId xmlns="" xmlns:a16="http://schemas.microsoft.com/office/drawing/2014/main" id="{5ED1197C-2F07-4721-AACF-A0538D474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800" y="477728"/>
            <a:ext cx="7790400" cy="566144"/>
          </a:xfrm>
        </p:spPr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Änderung von Eigentümern von Modellen</a:t>
            </a:r>
          </a:p>
        </p:txBody>
      </p:sp>
    </p:spTree>
    <p:extLst>
      <p:ext uri="{BB962C8B-B14F-4D97-AF65-F5344CB8AC3E}">
        <p14:creationId xmlns:p14="http://schemas.microsoft.com/office/powerpoint/2010/main" val="412139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C0B194B5-632D-4895-B2C3-BC4BB7F0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713"/>
            <a:ext cx="8033495" cy="5159840"/>
          </a:xfrm>
          <a:prstGeom prst="rect">
            <a:avLst/>
          </a:prstGeom>
        </p:spPr>
      </p:pic>
      <p:sp>
        <p:nvSpPr>
          <p:cNvPr id="4" name="Textplatzhalter 1">
            <a:extLst>
              <a:ext uri="{FF2B5EF4-FFF2-40B4-BE49-F238E27FC236}">
                <a16:creationId xmlns="" xmlns:a16="http://schemas.microsoft.com/office/drawing/2014/main" id="{4D2F0C29-1782-4E5B-AF15-024D05A5F9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800" y="477728"/>
            <a:ext cx="7790400" cy="566144"/>
          </a:xfrm>
        </p:spPr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Filter </a:t>
            </a:r>
            <a:r>
              <a:rPr lang="de-DE" sz="2400" dirty="0" err="1">
                <a:latin typeface="Geogrotesque SemiBold" panose="020B0700000000000000" pitchFamily="34" charset="0"/>
              </a:rPr>
              <a:t>Featurclasses</a:t>
            </a:r>
            <a:endParaRPr lang="de-DE" sz="2400" dirty="0">
              <a:latin typeface="Geogrotesque SemiBold" panose="020B07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32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Computer, Laptop enthält.&#10;&#10;Automatisch generierte Beschreibung">
            <a:extLst>
              <a:ext uri="{FF2B5EF4-FFF2-40B4-BE49-F238E27FC236}">
                <a16:creationId xmlns="" xmlns:a16="http://schemas.microsoft.com/office/drawing/2014/main" id="{0DC81E31-A278-4F04-84D1-6F6486B0A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30614"/>
            <a:ext cx="8083943" cy="4830156"/>
          </a:xfrm>
          <a:prstGeom prst="rect">
            <a:avLst/>
          </a:prstGeom>
        </p:spPr>
      </p:pic>
      <p:sp>
        <p:nvSpPr>
          <p:cNvPr id="4" name="Textplatzhalter 1">
            <a:extLst>
              <a:ext uri="{FF2B5EF4-FFF2-40B4-BE49-F238E27FC236}">
                <a16:creationId xmlns="" xmlns:a16="http://schemas.microsoft.com/office/drawing/2014/main" id="{F12E00FC-4380-4849-9687-EFAF3F0F1B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800" y="477728"/>
            <a:ext cx="7790400" cy="566144"/>
          </a:xfrm>
        </p:spPr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Filter Features</a:t>
            </a:r>
          </a:p>
        </p:txBody>
      </p:sp>
    </p:spTree>
    <p:extLst>
      <p:ext uri="{BB962C8B-B14F-4D97-AF65-F5344CB8AC3E}">
        <p14:creationId xmlns:p14="http://schemas.microsoft.com/office/powerpoint/2010/main" val="2114329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824DE454-7734-4894-A237-14E97FF84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989"/>
            <a:ext cx="7995699" cy="5135564"/>
          </a:xfrm>
          <a:prstGeom prst="rect">
            <a:avLst/>
          </a:prstGeom>
        </p:spPr>
      </p:pic>
      <p:sp>
        <p:nvSpPr>
          <p:cNvPr id="4" name="Textplatzhalter 1">
            <a:extLst>
              <a:ext uri="{FF2B5EF4-FFF2-40B4-BE49-F238E27FC236}">
                <a16:creationId xmlns="" xmlns:a16="http://schemas.microsoft.com/office/drawing/2014/main" id="{54A988D0-1236-4640-9F08-1D7005B84F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800" y="477728"/>
            <a:ext cx="7790400" cy="566144"/>
          </a:xfrm>
        </p:spPr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Erstellung von Snapshots</a:t>
            </a:r>
          </a:p>
        </p:txBody>
      </p:sp>
    </p:spTree>
    <p:extLst>
      <p:ext uri="{BB962C8B-B14F-4D97-AF65-F5344CB8AC3E}">
        <p14:creationId xmlns:p14="http://schemas.microsoft.com/office/powerpoint/2010/main" val="3739880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="" xmlns:a16="http://schemas.microsoft.com/office/drawing/2014/main" id="{54A988D0-1236-4640-9F08-1D7005B84F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800" y="477728"/>
            <a:ext cx="7790400" cy="566144"/>
          </a:xfrm>
        </p:spPr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Erstellung von Snapshots</a:t>
            </a:r>
          </a:p>
        </p:txBody>
      </p:sp>
      <p:pic>
        <p:nvPicPr>
          <p:cNvPr id="5" name="Grafik 4" descr="Ein Bild, das Screenshot, Computer, Laptop, Monitor enthält.&#10;&#10;Automatisch generierte Beschreibung">
            <a:extLst>
              <a:ext uri="{FF2B5EF4-FFF2-40B4-BE49-F238E27FC236}">
                <a16:creationId xmlns="" xmlns:a16="http://schemas.microsoft.com/office/drawing/2014/main" id="{6CF375E9-D68F-4A16-90E5-94288117F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851"/>
            <a:ext cx="7790400" cy="500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1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Agenda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Entwicklungen</a:t>
            </a:r>
            <a:r>
              <a:rPr lang="en-GB" sz="2000" dirty="0">
                <a:ea typeface="+mn-ea"/>
                <a:cs typeface="univers"/>
              </a:rPr>
              <a:t> 2019</a:t>
            </a:r>
          </a:p>
          <a:p>
            <a:pPr marL="113454" lvl="2" indent="0" eaLnBrk="1" fontAlgn="auto" hangingPunct="1">
              <a:spcAft>
                <a:spcPts val="0"/>
              </a:spcAft>
              <a:buNone/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Eigene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Entwicklungen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für</a:t>
            </a:r>
            <a:r>
              <a:rPr lang="en-GB" sz="2000" dirty="0">
                <a:ea typeface="+mn-ea"/>
                <a:cs typeface="univers"/>
              </a:rPr>
              <a:t> GST (Robert </a:t>
            </a:r>
            <a:r>
              <a:rPr lang="en-GB" sz="2000" dirty="0" err="1">
                <a:ea typeface="+mn-ea"/>
                <a:cs typeface="univers"/>
              </a:rPr>
              <a:t>Pamer</a:t>
            </a:r>
            <a:r>
              <a:rPr lang="en-GB" sz="2000" dirty="0">
                <a:ea typeface="+mn-ea"/>
                <a:cs typeface="univers"/>
              </a:rPr>
              <a:t>)</a:t>
            </a:r>
          </a:p>
          <a:p>
            <a:pPr marL="113454" lvl="2" indent="0" eaLnBrk="1" fontAlgn="auto" hangingPunct="1">
              <a:spcAft>
                <a:spcPts val="0"/>
              </a:spcAft>
              <a:buNone/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Entwicklungen</a:t>
            </a:r>
            <a:r>
              <a:rPr lang="en-GB" sz="2000" dirty="0">
                <a:ea typeface="+mn-ea"/>
                <a:cs typeface="univers"/>
              </a:rPr>
              <a:t> 2020/21</a:t>
            </a:r>
          </a:p>
        </p:txBody>
      </p:sp>
    </p:spTree>
    <p:extLst>
      <p:ext uri="{BB962C8B-B14F-4D97-AF65-F5344CB8AC3E}">
        <p14:creationId xmlns:p14="http://schemas.microsoft.com/office/powerpoint/2010/main" val="346230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34E34CE1-CF15-481B-8D7B-9B5BF77BC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470"/>
            <a:ext cx="7954471" cy="5109083"/>
          </a:xfrm>
          <a:prstGeom prst="rect">
            <a:avLst/>
          </a:prstGeom>
        </p:spPr>
      </p:pic>
      <p:sp>
        <p:nvSpPr>
          <p:cNvPr id="4" name="Textplatzhalter 1">
            <a:extLst>
              <a:ext uri="{FF2B5EF4-FFF2-40B4-BE49-F238E27FC236}">
                <a16:creationId xmlns="" xmlns:a16="http://schemas.microsoft.com/office/drawing/2014/main" id="{25188F5F-8EC5-4C67-9909-34B08D40AB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800" y="477728"/>
            <a:ext cx="7790400" cy="566144"/>
          </a:xfrm>
        </p:spPr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Aufheben der globalen Selektion</a:t>
            </a:r>
          </a:p>
        </p:txBody>
      </p:sp>
    </p:spTree>
    <p:extLst>
      <p:ext uri="{BB962C8B-B14F-4D97-AF65-F5344CB8AC3E}">
        <p14:creationId xmlns:p14="http://schemas.microsoft.com/office/powerpoint/2010/main" val="3175461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48A9B326-3974-4B23-A33E-40E7647D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6634"/>
            <a:ext cx="7907507" cy="5078919"/>
          </a:xfrm>
          <a:prstGeom prst="rect">
            <a:avLst/>
          </a:prstGeom>
        </p:spPr>
      </p:pic>
      <p:sp>
        <p:nvSpPr>
          <p:cNvPr id="4" name="Textplatzhalter 1">
            <a:extLst>
              <a:ext uri="{FF2B5EF4-FFF2-40B4-BE49-F238E27FC236}">
                <a16:creationId xmlns="" xmlns:a16="http://schemas.microsoft.com/office/drawing/2014/main" id="{1E9400AB-7D70-4DE1-8891-8270EA384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800" y="477728"/>
            <a:ext cx="7790400" cy="566144"/>
          </a:xfrm>
        </p:spPr>
        <p:txBody>
          <a:bodyPr/>
          <a:lstStyle/>
          <a:p>
            <a:r>
              <a:rPr lang="de-DE" sz="2400" dirty="0" err="1">
                <a:latin typeface="Geogrotesque SemiBold" panose="020B0700000000000000" pitchFamily="34" charset="0"/>
              </a:rPr>
              <a:t>Discrete</a:t>
            </a:r>
            <a:r>
              <a:rPr lang="de-DE" sz="2400" dirty="0">
                <a:latin typeface="Geogrotesque SemiBold" panose="020B0700000000000000" pitchFamily="34" charset="0"/>
              </a:rPr>
              <a:t> Simplex Color Maps</a:t>
            </a:r>
          </a:p>
        </p:txBody>
      </p:sp>
    </p:spTree>
    <p:extLst>
      <p:ext uri="{BB962C8B-B14F-4D97-AF65-F5344CB8AC3E}">
        <p14:creationId xmlns:p14="http://schemas.microsoft.com/office/powerpoint/2010/main" val="2752265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="" xmlns:a16="http://schemas.microsoft.com/office/drawing/2014/main" id="{1E9400AB-7D70-4DE1-8891-8270EA384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800" y="477728"/>
            <a:ext cx="7790400" cy="566144"/>
          </a:xfrm>
        </p:spPr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SRS Transformation für eine </a:t>
            </a:r>
            <a:r>
              <a:rPr lang="de-DE" sz="2400" dirty="0" err="1">
                <a:latin typeface="Geogrotesque SemiBold" panose="020B0700000000000000" pitchFamily="34" charset="0"/>
              </a:rPr>
              <a:t>Featureklasse</a:t>
            </a:r>
            <a:endParaRPr lang="de-DE" sz="2400" dirty="0">
              <a:latin typeface="Geogrotesque SemiBold" panose="020B0700000000000000" pitchFamily="34" charset="0"/>
            </a:endParaRPr>
          </a:p>
        </p:txBody>
      </p:sp>
      <p:pic>
        <p:nvPicPr>
          <p:cNvPr id="5" name="Grafik 4" descr="Ein Bild, das Screenshot, drinnen, Computer, Monitor enthält.&#10;&#10;Automatisch generierte Beschreibung">
            <a:extLst>
              <a:ext uri="{FF2B5EF4-FFF2-40B4-BE49-F238E27FC236}">
                <a16:creationId xmlns="" xmlns:a16="http://schemas.microsoft.com/office/drawing/2014/main" id="{F8EA82E8-F119-4A72-BEB4-8DF1EBC68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594" y="1206012"/>
            <a:ext cx="4274812" cy="50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14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="" xmlns:a16="http://schemas.microsoft.com/office/drawing/2014/main" id="{1E9400AB-7D70-4DE1-8891-8270EA384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800" y="477728"/>
            <a:ext cx="7790400" cy="566144"/>
          </a:xfrm>
        </p:spPr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Zeitobjekte</a:t>
            </a:r>
          </a:p>
        </p:txBody>
      </p:sp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6C646AAA-84AB-4496-9626-F19096431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716" y="1043872"/>
            <a:ext cx="5544568" cy="53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39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GST Desktop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Grid Shift Files in SRS </a:t>
            </a:r>
            <a:r>
              <a:rPr lang="en-GB" sz="2000" dirty="0" err="1">
                <a:ea typeface="+mn-ea"/>
                <a:cs typeface="univers"/>
              </a:rPr>
              <a:t>Definitionen</a:t>
            </a:r>
            <a:endParaRPr lang="en-GB" sz="2000" dirty="0">
              <a:ea typeface="+mn-ea"/>
              <a:cs typeface="univers"/>
            </a:endParaRPr>
          </a:p>
          <a:p>
            <a:pPr lvl="2">
              <a:defRPr/>
            </a:pPr>
            <a:endParaRPr lang="en-GB" sz="2000" dirty="0">
              <a:ea typeface="+mn-ea"/>
            </a:endParaRPr>
          </a:p>
          <a:p>
            <a:pPr lvl="2">
              <a:defRPr/>
            </a:pPr>
            <a:r>
              <a:rPr lang="en-GB" sz="2000" dirty="0">
                <a:ea typeface="+mn-ea"/>
              </a:rPr>
              <a:t>Alias for feature names</a:t>
            </a:r>
          </a:p>
          <a:p>
            <a:pPr lvl="2">
              <a:defRPr/>
            </a:pPr>
            <a:endParaRPr lang="en-GB" sz="2000" dirty="0">
              <a:ea typeface="+mn-ea"/>
            </a:endParaRPr>
          </a:p>
          <a:p>
            <a:pPr lvl="2">
              <a:defRPr/>
            </a:pPr>
            <a:r>
              <a:rPr lang="en-GB" sz="2000" dirty="0">
                <a:ea typeface="+mn-ea"/>
              </a:rPr>
              <a:t>Feature Count</a:t>
            </a:r>
          </a:p>
          <a:p>
            <a:pPr lvl="2">
              <a:defRPr/>
            </a:pPr>
            <a:endParaRPr lang="en-GB" sz="2000" dirty="0">
              <a:ea typeface="+mn-ea"/>
            </a:endParaRPr>
          </a:p>
          <a:p>
            <a:pPr lvl="2">
              <a:defRPr/>
            </a:pPr>
            <a:r>
              <a:rPr lang="en-GB" sz="2000" dirty="0">
                <a:ea typeface="+mn-ea"/>
              </a:rPr>
              <a:t>Select Inside Polygon</a:t>
            </a:r>
          </a:p>
        </p:txBody>
      </p:sp>
    </p:spTree>
    <p:extLst>
      <p:ext uri="{BB962C8B-B14F-4D97-AF65-F5344CB8AC3E}">
        <p14:creationId xmlns:p14="http://schemas.microsoft.com/office/powerpoint/2010/main" val="3584588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GST 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cs typeface="ＭＳ Ｐゴシック" charset="0"/>
              </a:rPr>
              <a:t>Web</a:t>
            </a: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ea typeface="+mn-ea"/>
                <a:cs typeface="univers"/>
              </a:rPr>
              <a:t>Web Cache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ea typeface="+mn-ea"/>
                <a:cs typeface="univers"/>
              </a:rPr>
              <a:t>Query Tool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ea typeface="+mn-ea"/>
                <a:cs typeface="univers"/>
              </a:rPr>
              <a:t>Discrete </a:t>
            </a:r>
            <a:r>
              <a:rPr lang="en-GB" sz="2000" dirty="0" err="1" smtClean="0">
                <a:ea typeface="+mn-ea"/>
                <a:cs typeface="univers"/>
              </a:rPr>
              <a:t>Color</a:t>
            </a:r>
            <a:r>
              <a:rPr lang="en-GB" sz="2000" dirty="0" smtClean="0">
                <a:ea typeface="+mn-ea"/>
                <a:cs typeface="univers"/>
              </a:rPr>
              <a:t> Maps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51461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Web Cache, Templates, Admin Interface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113478" lvl="2" indent="0">
              <a:buNone/>
              <a:defRPr/>
            </a:pPr>
            <a:endParaRPr lang="en-GB" sz="2000" dirty="0">
              <a:ea typeface="+mn-ea"/>
            </a:endParaRPr>
          </a:p>
        </p:txBody>
      </p:sp>
      <p:pic>
        <p:nvPicPr>
          <p:cNvPr id="5" name="Grafik 4" descr="Ein Bild, das Screenshot, Computer, Laptop enthält.&#10;&#10;Automatisch generierte Beschreibung">
            <a:extLst>
              <a:ext uri="{FF2B5EF4-FFF2-40B4-BE49-F238E27FC236}">
                <a16:creationId xmlns="" xmlns:a16="http://schemas.microsoft.com/office/drawing/2014/main" id="{EED382D3-C1EC-40EF-B0F4-5DC3623A5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0" y="1453049"/>
            <a:ext cx="7338060" cy="480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14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Web Cache, Templates, Admin Interface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113478" lvl="2" indent="0">
              <a:buNone/>
              <a:defRPr/>
            </a:pPr>
            <a:endParaRPr lang="en-GB" sz="2000" dirty="0">
              <a:ea typeface="+mn-ea"/>
            </a:endParaRPr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0FA56FC5-DE44-43B7-9F4E-D95EC11A2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21" y="1447107"/>
            <a:ext cx="7373358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17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Web Cache, Templates, Admin Interface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113478" lvl="2" indent="0">
              <a:buNone/>
              <a:defRPr/>
            </a:pPr>
            <a:endParaRPr lang="en-GB" sz="2000" dirty="0">
              <a:ea typeface="+mn-ea"/>
            </a:endParaRPr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0FA56FC5-DE44-43B7-9F4E-D95EC11A2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21" y="1447107"/>
            <a:ext cx="7373358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3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GUI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113478" lvl="2" indent="0">
              <a:buNone/>
              <a:defRPr/>
            </a:pPr>
            <a:endParaRPr lang="en-GB" sz="2000" dirty="0">
              <a:ea typeface="+mn-ea"/>
            </a:endParaRPr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6FB1630F-9B10-440C-99FA-09A326699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23" y="1447107"/>
            <a:ext cx="7361356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82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524565" y="747135"/>
            <a:ext cx="7789862" cy="4452937"/>
          </a:xfrm>
        </p:spPr>
        <p:txBody>
          <a:bodyPr>
            <a:normAutofit/>
          </a:bodyPr>
          <a:lstStyle/>
          <a:p>
            <a:pPr lvl="1"/>
            <a:r>
              <a:rPr lang="de-DE" dirty="0">
                <a:latin typeface="+mj-lt"/>
              </a:rPr>
              <a:t>GiGa infosystems </a:t>
            </a:r>
            <a:endParaRPr lang="de-DE" dirty="0"/>
          </a:p>
          <a:p>
            <a:pPr lvl="2"/>
            <a:r>
              <a:rPr lang="de-DE" sz="1600" dirty="0"/>
              <a:t>Team von 9 </a:t>
            </a:r>
          </a:p>
          <a:p>
            <a:pPr marL="1007999" lvl="2" indent="0">
              <a:buNone/>
            </a:pPr>
            <a:r>
              <a:rPr lang="de-DE" sz="1600" dirty="0"/>
              <a:t>      (3 Backend, 1 Desktop, 2 Web, 1 </a:t>
            </a:r>
            <a:r>
              <a:rPr lang="de-DE" sz="1600" dirty="0" err="1"/>
              <a:t>DevOps</a:t>
            </a:r>
            <a:r>
              <a:rPr lang="de-DE" sz="1600" dirty="0"/>
              <a:t>, )</a:t>
            </a:r>
          </a:p>
          <a:p>
            <a:pPr marL="1007999" lvl="2" indent="0">
              <a:buNone/>
            </a:pPr>
            <a:endParaRPr lang="de-DE" sz="1600" dirty="0"/>
          </a:p>
          <a:p>
            <a:pPr lvl="2"/>
            <a:r>
              <a:rPr lang="de-DE" sz="1600" dirty="0">
                <a:latin typeface="+mj-lt"/>
              </a:rPr>
              <a:t>Oracle Partner, GIS Award</a:t>
            </a:r>
          </a:p>
          <a:p>
            <a:pPr marL="1007999" lvl="2" indent="0">
              <a:buNone/>
            </a:pPr>
            <a:endParaRPr lang="de-DE" sz="1600" dirty="0">
              <a:latin typeface="+mj-lt"/>
            </a:endParaRPr>
          </a:p>
          <a:p>
            <a:pPr lvl="2"/>
            <a:r>
              <a:rPr lang="de-DE" sz="1600" dirty="0"/>
              <a:t>Zusammenarbeit mit</a:t>
            </a:r>
          </a:p>
          <a:p>
            <a:pPr lvl="2"/>
            <a:endParaRPr lang="de-DE" sz="1600" dirty="0"/>
          </a:p>
          <a:p>
            <a:pPr lvl="3"/>
            <a:r>
              <a:rPr lang="de-DE" sz="1600" dirty="0"/>
              <a:t>TU Bergakademie Freiberg</a:t>
            </a:r>
          </a:p>
          <a:p>
            <a:pPr marL="1007999" lvl="2" indent="0">
              <a:buNone/>
            </a:pPr>
            <a:endParaRPr lang="de-DE" sz="1600" dirty="0"/>
          </a:p>
          <a:p>
            <a:pPr lvl="3"/>
            <a:r>
              <a:rPr lang="de-DE" sz="1600" dirty="0" err="1"/>
              <a:t>Petex</a:t>
            </a:r>
            <a:r>
              <a:rPr lang="de-DE" sz="1600" dirty="0"/>
              <a:t> (MOVE)</a:t>
            </a:r>
          </a:p>
          <a:p>
            <a:pPr lvl="3"/>
            <a:endParaRPr lang="de-DE" dirty="0"/>
          </a:p>
        </p:txBody>
      </p:sp>
      <p:pic>
        <p:nvPicPr>
          <p:cNvPr id="4" name="Picture 4" descr="C:\tmp\bilder_giga\datatentop_inkscap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212" y="1473054"/>
            <a:ext cx="1648231" cy="1128067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41" y="4047033"/>
            <a:ext cx="2711023" cy="20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Query Tool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113478" lvl="2" indent="0">
              <a:buNone/>
              <a:defRPr/>
            </a:pPr>
            <a:endParaRPr lang="en-GB" sz="2000" dirty="0">
              <a:ea typeface="+mn-ea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039A25E6-7408-4F0A-B545-EDADF4D40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20" y="1447107"/>
            <a:ext cx="7373357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63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WMS Refinement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113478" lvl="2" indent="0">
              <a:buNone/>
              <a:defRPr/>
            </a:pPr>
            <a:endParaRPr lang="en-GB" sz="2000" dirty="0">
              <a:ea typeface="+mn-ea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D952D66C-6E23-47AF-9FB7-4DF1E1FB7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20" y="1447107"/>
            <a:ext cx="7373357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41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Display only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113478" lvl="2" indent="0">
              <a:buNone/>
              <a:defRPr/>
            </a:pPr>
            <a:endParaRPr lang="en-GB" sz="2000" dirty="0">
              <a:ea typeface="+mn-ea"/>
            </a:endParaRPr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8F478D1D-A1C6-4EC8-9D56-D253C95C7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20" y="1447107"/>
            <a:ext cx="7373358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41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Address Search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113478" lvl="2" indent="0">
              <a:buNone/>
              <a:defRPr/>
            </a:pPr>
            <a:endParaRPr lang="en-GB" sz="2000" dirty="0">
              <a:ea typeface="+mn-ea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37419292-D256-4159-A14C-815CC902A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20" y="1447107"/>
            <a:ext cx="7373357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63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Cadastre Search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113478" lvl="2" indent="0">
              <a:buNone/>
              <a:defRPr/>
            </a:pPr>
            <a:endParaRPr lang="en-GB" sz="2000" dirty="0">
              <a:ea typeface="+mn-ea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1B6E1203-FA9E-451D-B34E-ECEC1378D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20" y="1447107"/>
            <a:ext cx="7373358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27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 smtClean="0">
                <a:solidFill>
                  <a:srgbClr val="000000"/>
                </a:solidFill>
                <a:latin typeface="+mj-lt"/>
                <a:cs typeface="ＭＳ Ｐゴシック" charset="0"/>
              </a:rPr>
              <a:t>Discrete </a:t>
            </a:r>
            <a:r>
              <a:rPr lang="en-GB" sz="2400" dirty="0" err="1" smtClean="0">
                <a:solidFill>
                  <a:srgbClr val="000000"/>
                </a:solidFill>
                <a:latin typeface="+mj-lt"/>
                <a:cs typeface="ＭＳ Ｐゴシック" charset="0"/>
              </a:rPr>
              <a:t>Color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cs typeface="ＭＳ Ｐゴシック" charset="0"/>
              </a:rPr>
              <a:t> Maps</a:t>
            </a: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113478" lvl="2" indent="0">
              <a:buNone/>
              <a:defRPr/>
            </a:pPr>
            <a:endParaRPr lang="en-GB" sz="2000" dirty="0">
              <a:ea typeface="+mn-ea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20" y="1447107"/>
            <a:ext cx="7377070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21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GST Boreholes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Eigenständiger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Dienst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zur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Verbindung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mit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Bohrungsdatenbank</a:t>
            </a:r>
            <a:endParaRPr lang="en-GB" sz="2000" dirty="0">
              <a:ea typeface="+mn-ea"/>
              <a:cs typeface="univers"/>
            </a:endParaRPr>
          </a:p>
          <a:p>
            <a:pPr lvl="2">
              <a:defRPr/>
            </a:pPr>
            <a:endParaRPr lang="en-GB" sz="2000" dirty="0">
              <a:ea typeface="+mn-ea"/>
            </a:endParaRPr>
          </a:p>
          <a:p>
            <a:pPr lvl="2">
              <a:defRPr/>
            </a:pPr>
            <a:r>
              <a:rPr lang="en-GB" sz="2000" dirty="0" err="1">
                <a:ea typeface="+mn-ea"/>
              </a:rPr>
              <a:t>Basiert</a:t>
            </a:r>
            <a:r>
              <a:rPr lang="en-GB" sz="2000" dirty="0">
                <a:ea typeface="+mn-ea"/>
              </a:rPr>
              <a:t> auf View</a:t>
            </a:r>
          </a:p>
          <a:p>
            <a:pPr lvl="2">
              <a:defRPr/>
            </a:pPr>
            <a:endParaRPr lang="en-GB" sz="2000" dirty="0">
              <a:ea typeface="+mn-ea"/>
            </a:endParaRPr>
          </a:p>
          <a:p>
            <a:pPr lvl="2">
              <a:defRPr/>
            </a:pPr>
            <a:r>
              <a:rPr lang="en-GB" sz="2000" dirty="0" err="1">
                <a:ea typeface="+mn-ea"/>
              </a:rPr>
              <a:t>Stratigraphie</a:t>
            </a:r>
            <a:r>
              <a:rPr lang="en-GB" sz="2000" dirty="0">
                <a:ea typeface="+mn-ea"/>
              </a:rPr>
              <a:t>, </a:t>
            </a:r>
            <a:r>
              <a:rPr lang="en-GB" sz="2000" dirty="0" err="1">
                <a:ea typeface="+mn-ea"/>
              </a:rPr>
              <a:t>Petrographie</a:t>
            </a:r>
            <a:r>
              <a:rPr lang="en-GB" sz="2000" dirty="0">
                <a:ea typeface="+mn-ea"/>
              </a:rPr>
              <a:t>, </a:t>
            </a:r>
            <a:r>
              <a:rPr lang="en-GB" sz="2000" dirty="0" err="1">
                <a:ea typeface="+mn-ea"/>
              </a:rPr>
              <a:t>Ablenkung</a:t>
            </a:r>
            <a:endParaRPr lang="en-GB" sz="2000" dirty="0">
              <a:ea typeface="+mn-ea"/>
            </a:endParaRPr>
          </a:p>
          <a:p>
            <a:pPr marL="113478" lvl="2" indent="0">
              <a:buNone/>
              <a:defRPr/>
            </a:pPr>
            <a:endParaRPr lang="en-GB" sz="2000" dirty="0">
              <a:ea typeface="+mn-ea"/>
            </a:endParaRPr>
          </a:p>
        </p:txBody>
      </p:sp>
      <p:pic>
        <p:nvPicPr>
          <p:cNvPr id="4" name="Grafik 3" descr="Ein Bild, das Computer, Tastatur, Laptop, Tisch enthält.&#10;&#10;Automatisch generierte Beschreibung">
            <a:extLst>
              <a:ext uri="{FF2B5EF4-FFF2-40B4-BE49-F238E27FC236}">
                <a16:creationId xmlns="" xmlns:a16="http://schemas.microsoft.com/office/drawing/2014/main" id="{F8DD7C5A-C8DC-4549-9032-6089DA39A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3864552"/>
            <a:ext cx="60579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53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60F17E71-64F5-487C-A8F0-D3E3D8915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4910"/>
            <a:ext cx="1909763" cy="971550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98B730B4-4927-4B05-84C7-BF3BF78A9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80" y="1783079"/>
            <a:ext cx="7536180" cy="4922410"/>
          </a:xfrm>
          <a:prstGeom prst="rect">
            <a:avLst/>
          </a:prstGeom>
        </p:spPr>
      </p:pic>
      <p:sp>
        <p:nvSpPr>
          <p:cNvPr id="9" name="Textplatzhalter 1">
            <a:extLst>
              <a:ext uri="{FF2B5EF4-FFF2-40B4-BE49-F238E27FC236}">
                <a16:creationId xmlns="" xmlns:a16="http://schemas.microsoft.com/office/drawing/2014/main" id="{F315D6A9-33F5-47E7-897F-0131892F0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GST Boreholes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113478" lvl="2" indent="0">
              <a:buNone/>
              <a:defRPr/>
            </a:pPr>
            <a:endParaRPr lang="en-GB" sz="20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62931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">
            <a:extLst>
              <a:ext uri="{FF2B5EF4-FFF2-40B4-BE49-F238E27FC236}">
                <a16:creationId xmlns="" xmlns:a16="http://schemas.microsoft.com/office/drawing/2014/main" id="{C19F9FCD-31BA-4B3B-9392-6286916A32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069" y="602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GST Boreholes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</p:txBody>
      </p:sp>
      <p:pic>
        <p:nvPicPr>
          <p:cNvPr id="9" name="Grafik 8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F7A4929D-AFDC-4595-8AB2-82C05668F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69" y="1327187"/>
            <a:ext cx="7789863" cy="50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5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GEOPLASMA-CE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58795" y="2366988"/>
            <a:ext cx="8153666" cy="659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04" indent="-259204">
              <a:spcBef>
                <a:spcPts val="544"/>
              </a:spcBef>
              <a:buBlip>
                <a:blip r:embed="rId2"/>
              </a:buBlip>
            </a:pPr>
            <a:r>
              <a:rPr lang="de-DE" sz="1633" dirty="0"/>
              <a:t>EU-Projekt von August 2016-Oktober 2019</a:t>
            </a:r>
          </a:p>
          <a:p>
            <a:pPr marL="259204" indent="-259204">
              <a:spcBef>
                <a:spcPts val="544"/>
              </a:spcBef>
              <a:buBlip>
                <a:blip r:embed="rId2"/>
              </a:buBlip>
            </a:pPr>
            <a:r>
              <a:rPr lang="de-DE" sz="1633" dirty="0"/>
              <a:t>Wissensaustausch, Entwicklung eine Geothermieauskunftsystems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03" y="3277427"/>
            <a:ext cx="3805128" cy="2697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16" y="3485888"/>
            <a:ext cx="4005526" cy="22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59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="" xmlns:a16="http://schemas.microsoft.com/office/drawing/2014/main" id="{4D4C8068-5C6C-4B65-AD34-E463DF18C53F}"/>
              </a:ext>
            </a:extLst>
          </p:cNvPr>
          <p:cNvSpPr txBox="1">
            <a:spLocks/>
          </p:cNvSpPr>
          <p:nvPr/>
        </p:nvSpPr>
        <p:spPr>
          <a:xfrm>
            <a:off x="677070" y="1364673"/>
            <a:ext cx="5383866" cy="44403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</a:bodyPr>
          <a:lstStyle>
            <a:defPPr>
              <a:defRPr lang="de-DE"/>
            </a:defPPr>
            <a:lvl1pPr marL="0" lvl="0" algn="l" defTabSz="457106" rtl="0" eaLnBrk="1" latinLnBrk="0" hangingPunct="0">
              <a:buNone/>
              <a:tabLst/>
              <a:defRPr lang="en-US" sz="13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106" algn="l" defTabSz="4571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0" algn="l" defTabSz="4571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6" algn="l" defTabSz="4571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21" algn="l" defTabSz="4571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6" algn="l" defTabSz="4571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30" algn="l" defTabSz="4571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6" algn="l" defTabSz="4571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41" algn="l" defTabSz="4571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Entwicklungen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Kunden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 in 2019</a:t>
            </a:r>
          </a:p>
          <a:p>
            <a:pPr lvl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>
              <a:defRPr/>
            </a:pPr>
            <a:r>
              <a:rPr lang="en-GB" sz="2000" dirty="0" err="1">
                <a:cs typeface="univers"/>
              </a:rPr>
              <a:t>Nagra</a:t>
            </a:r>
            <a:endParaRPr lang="en-GB" sz="2000" dirty="0">
              <a:cs typeface="univers"/>
            </a:endParaRPr>
          </a:p>
          <a:p>
            <a:pPr marL="113454" lvl="2">
              <a:defRPr/>
            </a:pPr>
            <a:endParaRPr lang="en-GB" sz="2000" dirty="0">
              <a:cs typeface="univers"/>
            </a:endParaRPr>
          </a:p>
          <a:p>
            <a:pPr lvl="2">
              <a:defRPr/>
            </a:pPr>
            <a:r>
              <a:rPr lang="en-GB" sz="2000" dirty="0">
                <a:cs typeface="univers"/>
              </a:rPr>
              <a:t>BGE</a:t>
            </a:r>
          </a:p>
          <a:p>
            <a:pPr lvl="2">
              <a:defRPr/>
            </a:pPr>
            <a:endParaRPr lang="en-GB" sz="2000" dirty="0">
              <a:cs typeface="univers"/>
            </a:endParaRPr>
          </a:p>
          <a:p>
            <a:pPr lvl="2">
              <a:defRPr/>
            </a:pPr>
            <a:r>
              <a:rPr lang="en-GB" sz="2000" dirty="0">
                <a:cs typeface="univers"/>
              </a:rPr>
              <a:t>GSI.IE</a:t>
            </a:r>
          </a:p>
          <a:p>
            <a:pPr lvl="2">
              <a:defRPr/>
            </a:pPr>
            <a:endParaRPr lang="en-GB" sz="2000" dirty="0">
              <a:cs typeface="univers"/>
            </a:endParaRPr>
          </a:p>
          <a:p>
            <a:pPr lvl="2">
              <a:defRPr/>
            </a:pPr>
            <a:r>
              <a:rPr lang="en-GB" sz="2000" dirty="0">
                <a:cs typeface="univers"/>
              </a:rPr>
              <a:t>BGR (GIGS)</a:t>
            </a:r>
          </a:p>
          <a:p>
            <a:pPr lvl="2">
              <a:defRPr/>
            </a:pPr>
            <a:endParaRPr lang="en-GB" sz="2000" dirty="0">
              <a:cs typeface="univers"/>
            </a:endParaRPr>
          </a:p>
          <a:p>
            <a:pPr lvl="2">
              <a:defRPr/>
            </a:pPr>
            <a:r>
              <a:rPr lang="en-GB" sz="2000" dirty="0">
                <a:cs typeface="univers"/>
              </a:rPr>
              <a:t>Finland (Test)</a:t>
            </a:r>
          </a:p>
          <a:p>
            <a:pPr lvl="2">
              <a:defRPr/>
            </a:pPr>
            <a:endParaRPr lang="en-GB" sz="2000" dirty="0">
              <a:cs typeface="univers"/>
            </a:endParaRPr>
          </a:p>
          <a:p>
            <a:pPr lvl="2">
              <a:defRPr/>
            </a:pPr>
            <a:r>
              <a:rPr lang="en-GB" sz="2000" dirty="0">
                <a:cs typeface="univers"/>
              </a:rPr>
              <a:t>Software as a Service-Modell</a:t>
            </a:r>
          </a:p>
        </p:txBody>
      </p:sp>
      <p:pic>
        <p:nvPicPr>
          <p:cNvPr id="11" name="Grafik 10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F42DBB1A-4AA5-4269-AE88-082EBBE9C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296" y="1775397"/>
            <a:ext cx="3275418" cy="2139406"/>
          </a:xfrm>
          <a:prstGeom prst="rect">
            <a:avLst/>
          </a:prstGeom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DF008A13-B409-487A-A915-0DF728ACB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459" y="2440216"/>
            <a:ext cx="3275419" cy="2139407"/>
          </a:xfrm>
          <a:prstGeom prst="rect">
            <a:avLst/>
          </a:prstGeom>
        </p:spPr>
      </p:pic>
      <p:pic>
        <p:nvPicPr>
          <p:cNvPr id="9" name="Grafik 8" descr="Ein Bild, das Screenshot, Karte enthält.&#10;&#10;Automatisch generierte Beschreibung">
            <a:extLst>
              <a:ext uri="{FF2B5EF4-FFF2-40B4-BE49-F238E27FC236}">
                <a16:creationId xmlns="" xmlns:a16="http://schemas.microsoft.com/office/drawing/2014/main" id="{8F2554B0-2A9C-4B84-BC90-37F4C3E6B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050" y="4116949"/>
            <a:ext cx="3275418" cy="213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GEOPLASMA-CE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58795" y="2158979"/>
            <a:ext cx="815366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04" indent="-259204">
              <a:spcBef>
                <a:spcPts val="544"/>
              </a:spcBef>
              <a:buBlip>
                <a:blip r:embed="rId2"/>
              </a:buBlip>
            </a:pPr>
            <a:r>
              <a:rPr lang="de-DE" sz="1633" dirty="0">
                <a:hlinkClick r:id="rId3"/>
              </a:rPr>
              <a:t>https://portal.geoplasma-ce.eu</a:t>
            </a:r>
            <a:r>
              <a:rPr lang="de-DE" sz="1633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05" y="2872164"/>
            <a:ext cx="3581893" cy="2705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38" y="1360684"/>
            <a:ext cx="4033284" cy="2257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664" y="4017709"/>
            <a:ext cx="3799257" cy="2238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87" y="2554126"/>
            <a:ext cx="1751516" cy="1717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345" y="3748713"/>
            <a:ext cx="2319350" cy="259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04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GEOPLASMA-CE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58795" y="2158979"/>
            <a:ext cx="815366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04" indent="-259204">
              <a:spcBef>
                <a:spcPts val="544"/>
              </a:spcBef>
              <a:buBlip>
                <a:blip r:embed="rId2"/>
              </a:buBlip>
            </a:pPr>
            <a:r>
              <a:rPr lang="de-DE" sz="1633" dirty="0">
                <a:hlinkClick r:id="rId3"/>
              </a:rPr>
              <a:t>https://portal.geoplasma-ce.eu</a:t>
            </a:r>
            <a:r>
              <a:rPr lang="de-DE" sz="1633" dirty="0"/>
              <a:t> </a:t>
            </a:r>
          </a:p>
        </p:txBody>
      </p:sp>
      <p:pic>
        <p:nvPicPr>
          <p:cNvPr id="4" name="Grafik 3" descr="Ein Bild, das Karte, Text enthält.&#10;&#10;Automatisch generierte Beschreibung">
            <a:extLst>
              <a:ext uri="{FF2B5EF4-FFF2-40B4-BE49-F238E27FC236}">
                <a16:creationId xmlns="" xmlns:a16="http://schemas.microsoft.com/office/drawing/2014/main" id="{9E29EEE2-864D-43EC-81FF-36C0228A0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553" y="3492953"/>
            <a:ext cx="4303678" cy="2811035"/>
          </a:xfrm>
          <a:prstGeom prst="rect">
            <a:avLst/>
          </a:prstGeom>
        </p:spPr>
      </p:pic>
      <p:pic>
        <p:nvPicPr>
          <p:cNvPr id="12" name="Grafik 11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771CF1D8-73EC-4661-9E08-304819103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00" y="2688966"/>
            <a:ext cx="5184237" cy="32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77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527782" y="2229196"/>
            <a:ext cx="2247376" cy="2399607"/>
          </a:xfrm>
        </p:spPr>
        <p:txBody>
          <a:bodyPr anchor="t">
            <a:normAutofit/>
          </a:bodyPr>
          <a:lstStyle/>
          <a:p>
            <a:pPr lvl="1" algn="ctr" eaLnBrk="1" hangingPunct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Fragen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?</a:t>
            </a:r>
          </a:p>
          <a:p>
            <a:pPr lvl="1" algn="ctr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1" algn="ctr" eaLnBrk="1" hangingPunct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Anmerkungen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?</a:t>
            </a:r>
          </a:p>
          <a:p>
            <a:pPr lvl="1" algn="ctr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1" algn="ctr" eaLnBrk="1" hangingPunct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Wünsche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?</a:t>
            </a:r>
          </a:p>
          <a:p>
            <a:pPr marL="113454" lvl="2" indent="0" eaLnBrk="1" fontAlgn="auto" hangingPunct="1">
              <a:spcAft>
                <a:spcPts val="0"/>
              </a:spcAft>
              <a:buNone/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404043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0" y="2229196"/>
            <a:ext cx="9143999" cy="2399607"/>
          </a:xfrm>
        </p:spPr>
        <p:txBody>
          <a:bodyPr anchor="t">
            <a:normAutofit/>
          </a:bodyPr>
          <a:lstStyle/>
          <a:p>
            <a:pPr lvl="1" algn="ctr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Robert </a:t>
            </a: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Pamer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 (</a:t>
            </a: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BayLfU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): </a:t>
            </a: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Eigene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+mj-lt"/>
                <a:cs typeface="ＭＳ Ｐゴシック" charset="0"/>
              </a:rPr>
              <a:t>Entwicklungen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cs typeface="ＭＳ Ｐゴシック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+mj-lt"/>
                <a:cs typeface="ＭＳ Ｐゴシック" charset="0"/>
              </a:rPr>
              <a:t>für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cs typeface="ＭＳ Ｐゴシック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GST</a:t>
            </a:r>
          </a:p>
          <a:p>
            <a:pPr lvl="1" algn="ctr" eaLnBrk="1" hangingPunct="1">
              <a:spcAft>
                <a:spcPct val="0"/>
              </a:spcAft>
              <a:defRPr/>
            </a:pPr>
            <a:r>
              <a:rPr lang="en-GB" sz="2400" dirty="0" smtClean="0">
                <a:solidFill>
                  <a:srgbClr val="000000"/>
                </a:solidFill>
                <a:latin typeface="+mj-lt"/>
                <a:cs typeface="ＭＳ Ｐゴシック" charset="0"/>
              </a:rPr>
              <a:t> </a:t>
            </a:r>
          </a:p>
          <a:p>
            <a:pPr marL="113454" lvl="2" indent="0" eaLnBrk="1" fontAlgn="auto" hangingPunct="1">
              <a:spcAft>
                <a:spcPts val="0"/>
              </a:spcAft>
              <a:buNone/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3162817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Roadmap 2020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Read and Write </a:t>
            </a:r>
            <a:r>
              <a:rPr lang="en-GB" sz="2000" dirty="0" err="1">
                <a:ea typeface="+mn-ea"/>
                <a:cs typeface="univers"/>
              </a:rPr>
              <a:t>Gocad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Voxet</a:t>
            </a:r>
            <a:r>
              <a:rPr lang="en-GB" sz="2000" dirty="0">
                <a:ea typeface="+mn-ea"/>
                <a:cs typeface="univers"/>
              </a:rPr>
              <a:t> Integer Properties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Up- and Download a subset of Feature Properties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Read and Write </a:t>
            </a:r>
            <a:r>
              <a:rPr lang="en-GB" sz="2000" dirty="0" err="1">
                <a:ea typeface="+mn-ea"/>
                <a:cs typeface="univers"/>
              </a:rPr>
              <a:t>Gocad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Voxet</a:t>
            </a:r>
            <a:r>
              <a:rPr lang="en-GB" sz="2000" dirty="0">
                <a:ea typeface="+mn-ea"/>
                <a:cs typeface="univers"/>
              </a:rPr>
              <a:t> Regions</a:t>
            </a:r>
          </a:p>
          <a:p>
            <a:pPr marL="113478" lvl="2" indent="0" eaLnBrk="1" fontAlgn="auto" hangingPunct="1">
              <a:spcAft>
                <a:spcPts val="0"/>
              </a:spcAft>
              <a:buNone/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1707374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Roadmap 2020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GST[AR]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Seismik</a:t>
            </a: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SGRID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Constrained Tables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SaaS</a:t>
            </a:r>
          </a:p>
          <a:p>
            <a:pPr marL="113478" lvl="2" indent="0" eaLnBrk="1" fontAlgn="auto" hangingPunct="1">
              <a:spcAft>
                <a:spcPts val="0"/>
              </a:spcAft>
              <a:buNone/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41617463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Roadmap 2020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 smtClean="0">
                <a:ea typeface="+mn-ea"/>
                <a:cs typeface="univers"/>
              </a:rPr>
              <a:t>Formate</a:t>
            </a:r>
            <a:r>
              <a:rPr lang="en-GB" sz="2000" dirty="0" smtClean="0">
                <a:ea typeface="+mn-ea"/>
                <a:cs typeface="univers"/>
              </a:rPr>
              <a:t> (IFC)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 smtClean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ea typeface="+mn-ea"/>
                <a:cs typeface="univers"/>
              </a:rPr>
              <a:t>Performance</a:t>
            </a: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 smtClean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latin typeface="+mj-lt"/>
                <a:ea typeface="+mn-ea"/>
                <a:cs typeface="univers"/>
              </a:rPr>
              <a:t>GST3</a:t>
            </a:r>
            <a:r>
              <a:rPr lang="en-GB" sz="2000" dirty="0" smtClean="0">
                <a:ea typeface="+mn-ea"/>
                <a:cs typeface="univers"/>
              </a:rPr>
              <a:t> Release Q2 2020</a:t>
            </a:r>
            <a:endParaRPr lang="en-GB" sz="2000" dirty="0" smtClean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 smtClean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 smtClean="0">
                <a:ea typeface="+mn-ea"/>
                <a:cs typeface="univers"/>
              </a:rPr>
              <a:t>Usermeeting</a:t>
            </a:r>
            <a:r>
              <a:rPr lang="en-GB" sz="2000" dirty="0" smtClean="0">
                <a:ea typeface="+mn-ea"/>
                <a:cs typeface="univers"/>
              </a:rPr>
              <a:t> </a:t>
            </a:r>
            <a:r>
              <a:rPr lang="en-GB" sz="2000" dirty="0">
                <a:ea typeface="+mn-ea"/>
                <a:cs typeface="univers"/>
              </a:rPr>
              <a:t>2021</a:t>
            </a:r>
            <a:endParaRPr lang="en-GB" sz="2000" dirty="0">
              <a:cs typeface="univers"/>
            </a:endParaRPr>
          </a:p>
          <a:p>
            <a:pPr marL="113478" lvl="2" indent="0" eaLnBrk="1" fontAlgn="auto" hangingPunct="1">
              <a:spcAft>
                <a:spcPts val="0"/>
              </a:spcAft>
              <a:buNone/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2559529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Roadmap 2020 - SEGY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113478" lvl="2" indent="0" eaLnBrk="1" fontAlgn="auto" hangingPunct="1">
              <a:spcAft>
                <a:spcPts val="0"/>
              </a:spcAft>
              <a:buNone/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="" xmlns:a16="http://schemas.microsoft.com/office/drawing/2014/main" id="{F309B096-CC1E-4141-AF04-3583A1F6E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299" y="365012"/>
            <a:ext cx="4766757" cy="33570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03755C68-D7CF-4A04-BA4E-9B54F2267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72" y="2820216"/>
            <a:ext cx="3928407" cy="2460879"/>
          </a:xfrm>
          <a:prstGeom prst="rect">
            <a:avLst/>
          </a:prstGeom>
        </p:spPr>
      </p:pic>
      <p:pic>
        <p:nvPicPr>
          <p:cNvPr id="6" name="Grafik 5" descr="Ein Bild, das Screenshot, Karte enthält.&#10;&#10;Automatisch generierte Beschreibung">
            <a:extLst>
              <a:ext uri="{FF2B5EF4-FFF2-40B4-BE49-F238E27FC236}">
                <a16:creationId xmlns="" xmlns:a16="http://schemas.microsoft.com/office/drawing/2014/main" id="{FAA195DB-2A33-4954-9A91-C313B99B2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276" y="2918031"/>
            <a:ext cx="4572001" cy="32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74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Roadmap 2020 – SEGY / SGRID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Direktes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Lesen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nach</a:t>
            </a:r>
            <a:r>
              <a:rPr lang="en-GB" sz="2000" dirty="0">
                <a:ea typeface="+mn-ea"/>
                <a:cs typeface="univers"/>
              </a:rPr>
              <a:t> GST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Schreiben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aus</a:t>
            </a:r>
            <a:r>
              <a:rPr lang="en-GB" sz="2000" dirty="0">
                <a:ea typeface="+mn-ea"/>
                <a:cs typeface="univers"/>
              </a:rPr>
              <a:t> GST? </a:t>
            </a:r>
            <a:r>
              <a:rPr lang="en-GB" sz="2000" dirty="0" err="1">
                <a:ea typeface="+mn-ea"/>
                <a:cs typeface="univers"/>
              </a:rPr>
              <a:t>Welche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Formate</a:t>
            </a:r>
            <a:r>
              <a:rPr lang="en-GB" sz="2000" dirty="0">
                <a:ea typeface="+mn-ea"/>
                <a:cs typeface="univers"/>
              </a:rPr>
              <a:t>? </a:t>
            </a:r>
            <a:r>
              <a:rPr lang="en-GB" sz="2000" dirty="0" err="1">
                <a:ea typeface="+mn-ea"/>
                <a:cs typeface="univers"/>
              </a:rPr>
              <a:t>Welcher</a:t>
            </a:r>
            <a:r>
              <a:rPr lang="en-GB" sz="2000" dirty="0">
                <a:ea typeface="+mn-ea"/>
                <a:cs typeface="univers"/>
              </a:rPr>
              <a:t> Standard?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Welche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Arten</a:t>
            </a:r>
            <a:r>
              <a:rPr lang="en-GB" sz="2000" dirty="0">
                <a:ea typeface="+mn-ea"/>
                <a:cs typeface="univers"/>
              </a:rPr>
              <a:t> von SEGY? (2D, 3D, 4D, …)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Operationen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nötig</a:t>
            </a:r>
            <a:r>
              <a:rPr lang="en-GB" sz="2000" dirty="0">
                <a:ea typeface="+mn-ea"/>
                <a:cs typeface="univers"/>
              </a:rPr>
              <a:t>?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1682197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Roadmap 2020 – SGRID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Was </a:t>
            </a:r>
            <a:r>
              <a:rPr lang="en-GB" sz="2000" dirty="0" err="1">
                <a:ea typeface="+mn-ea"/>
                <a:cs typeface="univers"/>
              </a:rPr>
              <a:t>soll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visualisiert</a:t>
            </a:r>
            <a:r>
              <a:rPr lang="en-GB" sz="2000" dirty="0">
                <a:ea typeface="+mn-ea"/>
                <a:cs typeface="univers"/>
              </a:rPr>
              <a:t> warden?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Editieren</a:t>
            </a:r>
            <a:r>
              <a:rPr lang="en-GB" sz="2000" dirty="0">
                <a:ea typeface="+mn-ea"/>
                <a:cs typeface="univers"/>
              </a:rPr>
              <a:t> von SGRIDs </a:t>
            </a:r>
            <a:r>
              <a:rPr lang="en-GB" sz="2000" dirty="0" err="1">
                <a:ea typeface="+mn-ea"/>
                <a:cs typeface="univers"/>
              </a:rPr>
              <a:t>notwendig</a:t>
            </a:r>
            <a:r>
              <a:rPr lang="en-GB" sz="2000" dirty="0">
                <a:ea typeface="+mn-ea"/>
                <a:cs typeface="univers"/>
              </a:rPr>
              <a:t>?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2822109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 fontScale="92500" lnSpcReduction="20000"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Entwicklungen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 GST 3 in 2019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135 Bugs </a:t>
            </a:r>
            <a:r>
              <a:rPr lang="en-GB" sz="2000" dirty="0" err="1">
                <a:ea typeface="+mn-ea"/>
                <a:cs typeface="univers"/>
              </a:rPr>
              <a:t>gefixed</a:t>
            </a:r>
            <a:endParaRPr lang="en-GB" sz="2000" dirty="0">
              <a:ea typeface="+mn-ea"/>
              <a:cs typeface="univers"/>
            </a:endParaRPr>
          </a:p>
          <a:p>
            <a:pPr marL="113454" lvl="2" indent="0" eaLnBrk="1" fontAlgn="auto" hangingPunct="1">
              <a:spcAft>
                <a:spcPts val="0"/>
              </a:spcAft>
              <a:buNone/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29 </a:t>
            </a:r>
            <a:r>
              <a:rPr lang="en-GB" sz="2000" dirty="0" err="1">
                <a:ea typeface="+mn-ea"/>
                <a:cs typeface="univers"/>
              </a:rPr>
              <a:t>Verbesserungen</a:t>
            </a: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113 Neue Features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2 Releases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>
                <a:ea typeface="+mn-ea"/>
                <a:cs typeface="univers"/>
              </a:rPr>
              <a:t>47 Issues </a:t>
            </a:r>
            <a:r>
              <a:rPr lang="en-GB" sz="2000" dirty="0" err="1">
                <a:ea typeface="+mn-ea"/>
                <a:cs typeface="univers"/>
              </a:rPr>
              <a:t>im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Servicedesk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geschlossen</a:t>
            </a:r>
            <a:r>
              <a:rPr lang="en-GB" sz="2000" dirty="0">
                <a:ea typeface="+mn-ea"/>
                <a:cs typeface="univers"/>
              </a:rPr>
              <a:t>, 67 </a:t>
            </a:r>
            <a:r>
              <a:rPr lang="en-GB" sz="2000" dirty="0" err="1">
                <a:ea typeface="+mn-ea"/>
                <a:cs typeface="univers"/>
              </a:rPr>
              <a:t>erhalten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>
                <a:ea typeface="+mn-ea"/>
                <a:cs typeface="univers"/>
                <a:sym typeface="Wingdings" panose="05000000000000000000" pitchFamily="2" charset="2"/>
              </a:rPr>
              <a:t> (38 resolved, 6 waiting for customer, 6 in progress)</a:t>
            </a:r>
            <a:endParaRPr lang="en-GB" sz="2000" dirty="0">
              <a:ea typeface="+mn-ea"/>
              <a:cs typeface="univers"/>
            </a:endParaRPr>
          </a:p>
          <a:p>
            <a:pPr marL="113454" lvl="2" indent="0" eaLnBrk="1" fontAlgn="auto" hangingPunct="1">
              <a:spcAft>
                <a:spcPts val="0"/>
              </a:spcAft>
              <a:buNone/>
              <a:defRPr/>
            </a:pPr>
            <a:endParaRPr lang="en-GB" sz="20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94947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527782" y="2229196"/>
            <a:ext cx="2088436" cy="2399607"/>
          </a:xfrm>
        </p:spPr>
        <p:txBody>
          <a:bodyPr anchor="t">
            <a:normAutofit/>
          </a:bodyPr>
          <a:lstStyle/>
          <a:p>
            <a:pPr lvl="1" algn="ctr" eaLnBrk="1" hangingPunct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Fragen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?</a:t>
            </a:r>
          </a:p>
          <a:p>
            <a:pPr lvl="1" algn="ctr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1" algn="ctr" eaLnBrk="1" hangingPunct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Anmerkungen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?</a:t>
            </a:r>
          </a:p>
          <a:p>
            <a:pPr lvl="1" algn="ctr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1" algn="ctr" eaLnBrk="1" hangingPunct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Wünsche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?</a:t>
            </a:r>
          </a:p>
          <a:p>
            <a:pPr marL="113454" lvl="2" indent="0" eaLnBrk="1" fontAlgn="auto" hangingPunct="1">
              <a:spcAft>
                <a:spcPts val="0"/>
              </a:spcAft>
              <a:buNone/>
              <a:defRPr/>
            </a:pPr>
            <a:endParaRPr lang="en-GB" sz="2000" dirty="0">
              <a:ea typeface="+mn-ea"/>
              <a:cs typeface="univers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41541757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400" dirty="0">
                <a:latin typeface="Geogrotesque SemiBold" panose="020B0700000000000000" pitchFamily="34" charset="0"/>
              </a:rPr>
              <a:t>Roadmap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58795" y="2366988"/>
            <a:ext cx="8153666" cy="128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04" indent="-259204">
              <a:spcBef>
                <a:spcPts val="544"/>
              </a:spcBef>
              <a:buBlip>
                <a:blip r:embed="rId2"/>
              </a:buBlip>
            </a:pPr>
            <a:r>
              <a:rPr lang="de-DE" sz="1633" dirty="0"/>
              <a:t>Essen in der </a:t>
            </a:r>
          </a:p>
          <a:p>
            <a:pPr>
              <a:spcBef>
                <a:spcPts val="544"/>
              </a:spcBef>
            </a:pPr>
            <a:r>
              <a:rPr lang="de-DE" sz="1633" dirty="0"/>
              <a:t>Stadtwirtschaft</a:t>
            </a:r>
          </a:p>
          <a:p>
            <a:pPr>
              <a:spcBef>
                <a:spcPts val="544"/>
              </a:spcBef>
            </a:pPr>
            <a:r>
              <a:rPr lang="de-DE" sz="1633" dirty="0"/>
              <a:t>18.30 Uhr</a:t>
            </a:r>
          </a:p>
          <a:p>
            <a:pPr>
              <a:spcBef>
                <a:spcPts val="544"/>
              </a:spcBef>
            </a:pPr>
            <a:endParaRPr lang="de-DE" sz="1633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415" y="864252"/>
            <a:ext cx="5765395" cy="525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2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21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 fontScale="92500" lnSpcReduction="10000"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Entwicklungen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 2019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Hauptentwicklungen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mit</a:t>
            </a:r>
            <a:r>
              <a:rPr lang="en-GB" sz="2000" dirty="0">
                <a:ea typeface="+mn-ea"/>
                <a:cs typeface="univers"/>
              </a:rPr>
              <a:t> Bayern und </a:t>
            </a:r>
            <a:r>
              <a:rPr lang="en-GB" sz="2000" dirty="0" err="1">
                <a:ea typeface="+mn-ea"/>
                <a:cs typeface="univers"/>
              </a:rPr>
              <a:t>Swisstopo</a:t>
            </a:r>
            <a:r>
              <a:rPr lang="en-GB" sz="2000" dirty="0">
                <a:ea typeface="+mn-ea"/>
                <a:cs typeface="univers"/>
              </a:rPr>
              <a:t>:</a:t>
            </a: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 err="1">
                <a:latin typeface="+mj-lt"/>
                <a:ea typeface="+mn-ea"/>
                <a:cs typeface="univers"/>
              </a:rPr>
              <a:t>Mehrseitige</a:t>
            </a:r>
            <a:r>
              <a:rPr lang="en-GB" sz="1600" dirty="0">
                <a:latin typeface="+mj-lt"/>
                <a:ea typeface="+mn-ea"/>
                <a:cs typeface="univers"/>
              </a:rPr>
              <a:t> </a:t>
            </a:r>
            <a:r>
              <a:rPr lang="en-GB" sz="1600" dirty="0" err="1">
                <a:latin typeface="+mj-lt"/>
                <a:ea typeface="+mn-ea"/>
                <a:cs typeface="univers"/>
              </a:rPr>
              <a:t>Legende</a:t>
            </a: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Filter </a:t>
            </a:r>
            <a:r>
              <a:rPr lang="en-GB" sz="1600" dirty="0" err="1">
                <a:latin typeface="+mj-lt"/>
                <a:ea typeface="+mn-ea"/>
                <a:cs typeface="univers"/>
              </a:rPr>
              <a:t>MoMa</a:t>
            </a: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 err="1">
                <a:latin typeface="+mj-lt"/>
                <a:ea typeface="+mn-ea"/>
                <a:cs typeface="univers"/>
              </a:rPr>
              <a:t>MoMa</a:t>
            </a:r>
            <a:r>
              <a:rPr lang="en-GB" sz="1600" dirty="0">
                <a:latin typeface="+mj-lt"/>
                <a:ea typeface="+mn-ea"/>
                <a:cs typeface="univers"/>
              </a:rPr>
              <a:t> </a:t>
            </a:r>
            <a:r>
              <a:rPr lang="en-GB" sz="1600" dirty="0" err="1">
                <a:latin typeface="+mj-lt"/>
                <a:ea typeface="+mn-ea"/>
                <a:cs typeface="univers"/>
              </a:rPr>
              <a:t>Childcount</a:t>
            </a: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GUI Testing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Packaging of GST Web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First React Components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Penetration Test and fixes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cs typeface="univers"/>
              </a:rPr>
              <a:t>Web cache</a:t>
            </a:r>
            <a:r>
              <a:rPr lang="en-GB" sz="1600" dirty="0">
                <a:latin typeface="+mj-lt"/>
                <a:ea typeface="+mn-ea"/>
                <a:cs typeface="univers"/>
              </a:rPr>
              <a:t> 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29719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 lnSpcReduction="10000"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Entwicklungen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 2019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Hauptentwicklungen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mit</a:t>
            </a:r>
            <a:r>
              <a:rPr lang="en-GB" sz="2000" dirty="0">
                <a:ea typeface="+mn-ea"/>
                <a:cs typeface="univers"/>
              </a:rPr>
              <a:t> Bayern und </a:t>
            </a:r>
            <a:r>
              <a:rPr lang="en-GB" sz="2000" dirty="0" err="1">
                <a:ea typeface="+mn-ea"/>
                <a:cs typeface="univers"/>
              </a:rPr>
              <a:t>Swisstopo</a:t>
            </a:r>
            <a:r>
              <a:rPr lang="en-GB" sz="2000" dirty="0">
                <a:ea typeface="+mn-ea"/>
                <a:cs typeface="univers"/>
              </a:rPr>
              <a:t>:</a:t>
            </a: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SRS Transformation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A lot of GST Desktop improvements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Time on z-Axis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Boreholes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Discrete </a:t>
            </a:r>
            <a:r>
              <a:rPr lang="en-GB" sz="1600" dirty="0" err="1">
                <a:latin typeface="+mj-lt"/>
                <a:ea typeface="+mn-ea"/>
                <a:cs typeface="univers"/>
              </a:rPr>
              <a:t>Color</a:t>
            </a:r>
            <a:r>
              <a:rPr lang="en-GB" sz="1600" dirty="0">
                <a:latin typeface="+mj-lt"/>
                <a:ea typeface="+mn-ea"/>
                <a:cs typeface="univers"/>
              </a:rPr>
              <a:t> Maps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Change Owner of Feature classes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Copy feature class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273273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 lnSpcReduction="10000"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Entwicklungen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 2019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Hauptentwicklungen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mit</a:t>
            </a:r>
            <a:r>
              <a:rPr lang="en-GB" sz="2000" dirty="0">
                <a:ea typeface="+mn-ea"/>
                <a:cs typeface="univers"/>
              </a:rPr>
              <a:t> Bayern und </a:t>
            </a:r>
            <a:r>
              <a:rPr lang="en-GB" sz="2000" dirty="0" err="1">
                <a:ea typeface="+mn-ea"/>
                <a:cs typeface="univers"/>
              </a:rPr>
              <a:t>Swisstopo</a:t>
            </a:r>
            <a:r>
              <a:rPr lang="en-GB" sz="2000" dirty="0">
                <a:ea typeface="+mn-ea"/>
                <a:cs typeface="univers"/>
              </a:rPr>
              <a:t>:</a:t>
            </a: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Copy feature selection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Query feature per Polygon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More placeholders in templates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Aliases for feature names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GST Desktop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I3s as output format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cs typeface="univers"/>
              </a:rPr>
              <a:t>Query Tool in GST Web and Desktop</a:t>
            </a: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22414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7069" y="1364673"/>
            <a:ext cx="7789863" cy="4440382"/>
          </a:xfrm>
        </p:spPr>
        <p:txBody>
          <a:bodyPr anchor="t">
            <a:normAutofit/>
          </a:bodyPr>
          <a:lstStyle/>
          <a:p>
            <a:pPr lvl="1" eaLnBrk="1" hangingPunct="1"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000000"/>
                </a:solidFill>
                <a:latin typeface="+mj-lt"/>
                <a:cs typeface="ＭＳ Ｐゴシック" charset="0"/>
              </a:rPr>
              <a:t>Entwicklungen</a:t>
            </a:r>
            <a:r>
              <a:rPr lang="en-GB" sz="2400" dirty="0">
                <a:solidFill>
                  <a:srgbClr val="000000"/>
                </a:solidFill>
                <a:latin typeface="+mj-lt"/>
                <a:cs typeface="ＭＳ Ｐゴシック" charset="0"/>
              </a:rPr>
              <a:t> 2019</a:t>
            </a:r>
          </a:p>
          <a:p>
            <a:pPr lvl="1" eaLnBrk="1" hangingPunct="1"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GB" sz="2000" dirty="0" err="1">
                <a:ea typeface="+mn-ea"/>
                <a:cs typeface="univers"/>
              </a:rPr>
              <a:t>Hauptentwicklungen</a:t>
            </a:r>
            <a:r>
              <a:rPr lang="en-GB" sz="2000" dirty="0">
                <a:ea typeface="+mn-ea"/>
                <a:cs typeface="univers"/>
              </a:rPr>
              <a:t> </a:t>
            </a:r>
            <a:r>
              <a:rPr lang="en-GB" sz="2000" dirty="0" err="1">
                <a:ea typeface="+mn-ea"/>
                <a:cs typeface="univers"/>
              </a:rPr>
              <a:t>mit</a:t>
            </a:r>
            <a:r>
              <a:rPr lang="en-GB" sz="2000" dirty="0">
                <a:ea typeface="+mn-ea"/>
                <a:cs typeface="univers"/>
              </a:rPr>
              <a:t> Bayern und </a:t>
            </a:r>
            <a:r>
              <a:rPr lang="en-GB" sz="2000" dirty="0" err="1">
                <a:ea typeface="+mn-ea"/>
                <a:cs typeface="univers"/>
              </a:rPr>
              <a:t>Swisstopo</a:t>
            </a:r>
            <a:r>
              <a:rPr lang="en-GB" sz="2000" dirty="0">
                <a:ea typeface="+mn-ea"/>
                <a:cs typeface="univers"/>
              </a:rPr>
              <a:t>, Hessen:</a:t>
            </a: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Address Search, Cadastre Search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Scene Options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Move Scene with Camera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Improved Context Menu</a:t>
            </a: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Better Web Admin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r>
              <a:rPr lang="en-GB" sz="1600" dirty="0">
                <a:latin typeface="+mj-lt"/>
                <a:ea typeface="+mn-ea"/>
                <a:cs typeface="univers"/>
              </a:rPr>
              <a:t>WMS refinement on zoom</a:t>
            </a: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latin typeface="+mj-lt"/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marL="439942" lvl="3" indent="0" hangingPunct="1">
              <a:spcAft>
                <a:spcPts val="0"/>
              </a:spcAft>
              <a:buNone/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  <a:p>
            <a:pPr lvl="3" hangingPunct="1">
              <a:spcAft>
                <a:spcPts val="0"/>
              </a:spcAft>
              <a:defRPr/>
            </a:pPr>
            <a:endParaRPr lang="en-GB" sz="1600" dirty="0">
              <a:ea typeface="+mn-ea"/>
              <a:cs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211371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el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fzählung">
  <a:themeElements>
    <a:clrScheme name="Benutzerdefiniert 2">
      <a:dk1>
        <a:srgbClr val="000000"/>
      </a:dk1>
      <a:lt1>
        <a:srgbClr val="FFFFFF"/>
      </a:lt1>
      <a:dk2>
        <a:srgbClr val="00988A"/>
      </a:dk2>
      <a:lt2>
        <a:srgbClr val="88CBC4"/>
      </a:lt2>
      <a:accent1>
        <a:srgbClr val="88CBC4"/>
      </a:accent1>
      <a:accent2>
        <a:srgbClr val="00AAA0"/>
      </a:accent2>
      <a:accent3>
        <a:srgbClr val="00988A"/>
      </a:accent3>
      <a:accent4>
        <a:srgbClr val="FFFFFF"/>
      </a:accent4>
      <a:accent5>
        <a:srgbClr val="D8D8D8"/>
      </a:accent5>
      <a:accent6>
        <a:srgbClr val="A5A5A5"/>
      </a:accent6>
      <a:hlink>
        <a:srgbClr val="0000FF"/>
      </a:hlink>
      <a:folHlink>
        <a:srgbClr val="800080"/>
      </a:folHlink>
    </a:clrScheme>
    <a:fontScheme name="Benutzerdefiniert 1">
      <a:majorFont>
        <a:latin typeface="Geogrotesque SemiBold"/>
        <a:ea typeface=""/>
        <a:cs typeface=""/>
      </a:majorFont>
      <a:minorFont>
        <a:latin typeface="Geogrotesque Ultra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hlu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halt">
  <a:themeElements>
    <a:clrScheme name="GiGa Farben">
      <a:dk1>
        <a:srgbClr val="000000"/>
      </a:dk1>
      <a:lt1>
        <a:srgbClr val="FFFFFF"/>
      </a:lt1>
      <a:dk2>
        <a:srgbClr val="00988A"/>
      </a:dk2>
      <a:lt2>
        <a:srgbClr val="88CBC4"/>
      </a:lt2>
      <a:accent1>
        <a:srgbClr val="88CBC4"/>
      </a:accent1>
      <a:accent2>
        <a:srgbClr val="00AAA0"/>
      </a:accent2>
      <a:accent3>
        <a:srgbClr val="00988A"/>
      </a:accent3>
      <a:accent4>
        <a:srgbClr val="FFFFFF"/>
      </a:accent4>
      <a:accent5>
        <a:srgbClr val="D8D8D8"/>
      </a:accent5>
      <a:accent6>
        <a:srgbClr val="A5A5A5"/>
      </a:accent6>
      <a:hlink>
        <a:srgbClr val="0000FF"/>
      </a:hlink>
      <a:folHlink>
        <a:srgbClr val="800080"/>
      </a:folHlink>
    </a:clrScheme>
    <a:fontScheme name="GiGa Schriften">
      <a:majorFont>
        <a:latin typeface="Geogrotesque SemiBold"/>
        <a:ea typeface="DejaVu Sans"/>
        <a:cs typeface="DejaVu Sans"/>
      </a:majorFont>
      <a:minorFont>
        <a:latin typeface="Geogrotesque UltraLight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</Words>
  <Application>Microsoft Office PowerPoint</Application>
  <PresentationFormat>Bildschirmpräsentation (4:3)</PresentationFormat>
  <Paragraphs>295</Paragraphs>
  <Slides>52</Slides>
  <Notes>37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52</vt:i4>
      </vt:variant>
    </vt:vector>
  </HeadingPairs>
  <TitlesOfParts>
    <vt:vector size="70" baseType="lpstr">
      <vt:lpstr>Arial Unicode MS</vt:lpstr>
      <vt:lpstr>Microsoft YaHei</vt:lpstr>
      <vt:lpstr>ＭＳ Ｐゴシック</vt:lpstr>
      <vt:lpstr>Arial</vt:lpstr>
      <vt:lpstr>Calibri</vt:lpstr>
      <vt:lpstr>DejaVu Sans</vt:lpstr>
      <vt:lpstr>Geogrotesque SemiBold</vt:lpstr>
      <vt:lpstr>Geogrotesque UltraLight</vt:lpstr>
      <vt:lpstr>Mangal</vt:lpstr>
      <vt:lpstr>StarSymbol</vt:lpstr>
      <vt:lpstr>Tahoma</vt:lpstr>
      <vt:lpstr>Times New Roman</vt:lpstr>
      <vt:lpstr>univers</vt:lpstr>
      <vt:lpstr>Wingdings</vt:lpstr>
      <vt:lpstr>Titel</vt:lpstr>
      <vt:lpstr>Aufzählung</vt:lpstr>
      <vt:lpstr>Schluss</vt:lpstr>
      <vt:lpstr>Inhalt</vt:lpstr>
      <vt:lpstr>GST Anwendertreffen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GiGa infosystems GbR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GST Framework A team collaboration tool for and platform  to share 3d subsurface models</dc:title>
  <dc:creator>Paul Gabriel</dc:creator>
  <cp:lastModifiedBy>paul</cp:lastModifiedBy>
  <cp:revision>184</cp:revision>
  <dcterms:created xsi:type="dcterms:W3CDTF">2013-09-05T21:36:59Z</dcterms:created>
  <dcterms:modified xsi:type="dcterms:W3CDTF">2020-03-11T12:17:02Z</dcterms:modified>
</cp:coreProperties>
</file>